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3"/>
  </p:handoutMasterIdLst>
  <p:sldIdLst>
    <p:sldId id="269" r:id="rId3"/>
    <p:sldId id="286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89" r:id="rId13"/>
    <p:sldId id="277" r:id="rId14"/>
    <p:sldId id="278" r:id="rId15"/>
    <p:sldId id="279" r:id="rId16"/>
    <p:sldId id="280" r:id="rId17"/>
    <p:sldId id="281" r:id="rId18"/>
    <p:sldId id="282" r:id="rId19"/>
    <p:sldId id="284" r:id="rId20"/>
    <p:sldId id="256" r:id="rId21"/>
    <p:sldId id="257" r:id="rId22"/>
    <p:sldId id="258" r:id="rId23"/>
    <p:sldId id="259" r:id="rId24"/>
    <p:sldId id="260" r:id="rId25"/>
    <p:sldId id="263" r:id="rId26"/>
    <p:sldId id="264" r:id="rId27"/>
    <p:sldId id="261" r:id="rId28"/>
    <p:sldId id="262" r:id="rId29"/>
    <p:sldId id="267" r:id="rId30"/>
    <p:sldId id="268" r:id="rId31"/>
    <p:sldId id="285" r:id="rId32"/>
  </p:sldIdLst>
  <p:sldSz cx="12192000" cy="6858000"/>
  <p:notesSz cx="7103745" cy="10234295"/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8" userDrawn="1">
          <p15:clr>
            <a:srgbClr val="A4A3A4"/>
          </p15:clr>
        </p15:guide>
        <p15:guide id="2" pos="37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E49F"/>
    <a:srgbClr val="FDC48D"/>
    <a:srgbClr val="D2ABFD"/>
    <a:srgbClr val="99DEF6"/>
    <a:srgbClr val="469FED"/>
    <a:srgbClr val="B2B2B2"/>
    <a:srgbClr val="202020"/>
    <a:srgbClr val="323232"/>
    <a:srgbClr val="CC33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258"/>
        <p:guide pos="37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tags" Target="tags/tag408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handoutMaster" Target="handoutMasters/handoutMaster1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两个都是编程抽象，</a:t>
            </a:r>
            <a:r>
              <a:rPr lang="en-US" altLang="zh-CN"/>
              <a:t>parallel lanes </a:t>
            </a:r>
            <a:r>
              <a:rPr lang="zh-CN" altLang="en-US"/>
              <a:t>是设计每个</a:t>
            </a:r>
            <a:r>
              <a:rPr lang="en-US" altLang="zh-CN"/>
              <a:t>slice</a:t>
            </a:r>
            <a:r>
              <a:rPr lang="zh-CN" altLang="en-US"/>
              <a:t>内部的</a:t>
            </a:r>
            <a:r>
              <a:rPr lang="en-US" altLang="zh-CN"/>
              <a:t>SIMD</a:t>
            </a:r>
            <a:endParaRPr lang="en-US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 In particular, modern</a:t>
            </a:r>
            <a:endParaRPr lang="zh-CN" altLang="en-US"/>
          </a:p>
          <a:p>
            <a:r>
              <a:rPr lang="zh-CN" altLang="en-US"/>
              <a:t>superscalar processor designs will not scale because they are built atop a vast</a:t>
            </a:r>
            <a:endParaRPr lang="zh-CN" altLang="en-US"/>
          </a:p>
          <a:p>
            <a:r>
              <a:rPr lang="zh-CN" altLang="en-US"/>
              <a:t>infrastructure of slow broadcast networks, associative searches, complex con_x0002_trol logic, and centralized structures.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过去的都</a:t>
            </a:r>
            <a:r>
              <a:rPr lang="en-US" altLang="zh-CN"/>
              <a:t>focus on </a:t>
            </a:r>
            <a:r>
              <a:rPr lang="zh-CN" altLang="en-US"/>
              <a:t>处理器的</a:t>
            </a:r>
            <a:r>
              <a:rPr lang="zh-CN" altLang="en-US"/>
              <a:t>应用？</a:t>
            </a:r>
            <a:endParaRPr lang="zh-CN" altLang="en-US"/>
          </a:p>
          <a:p>
            <a:r>
              <a:rPr lang="zh-CN" altLang="en-US"/>
              <a:t>以往的数据流架构提供了它们自己的内存语义风格和数据流语言，这些语言通常不允许副作用、可变数据结构以及许多其他有用的编程结构。WaveScalar 解决了内存排序问题，允许以数据流方式高效执行用任何语言编写的程序，而无需依赖于冯·诺依曼式执行模型。</a:t>
            </a:r>
            <a:endParaRPr lang="zh-CN" altLang="en-US"/>
          </a:p>
          <a:p>
            <a:r>
              <a:rPr lang="zh-CN" altLang="en-US">
                <a:sym typeface="+mn-ea"/>
              </a:rPr>
              <a:t> WaveScalar’s goal is to minimize communication costs by ridding the processor of long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wires and broadcast networks.</a:t>
            </a:r>
            <a:endParaRPr lang="zh-CN" altLang="en-US">
              <a:sym typeface="+mn-ea"/>
            </a:endParaRPr>
          </a:p>
          <a:p>
            <a:r>
              <a:rPr lang="zh-CN" altLang="en-US"/>
              <a:t>Other recent attempts to build scalable processors,</a:t>
            </a:r>
            <a:r>
              <a:rPr lang="en-US" altLang="zh-CN"/>
              <a:t> </a:t>
            </a:r>
            <a:r>
              <a:rPr lang="zh-CN" altLang="en-US"/>
              <a:t>such as TRIPS [3, 9] and Raw [10], have extended the von</a:t>
            </a:r>
            <a:r>
              <a:rPr lang="en-US" altLang="zh-CN"/>
              <a:t> </a:t>
            </a:r>
            <a:r>
              <a:rPr lang="zh-CN" altLang="en-US"/>
              <a:t>Neumann paradigm in novel ways, but they still rely on a</a:t>
            </a:r>
            <a:r>
              <a:rPr lang="en-US" altLang="zh-CN"/>
              <a:t> </a:t>
            </a:r>
            <a:r>
              <a:rPr lang="zh-CN" altLang="en-US"/>
              <a:t>program counter to sequence program execution and mem_x0002_ory access,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pPr marL="0" lvl="1"/>
            <a:r>
              <a:rPr lang="en-US" altLang="zh-CN">
                <a:sym typeface="+mn-ea"/>
              </a:rPr>
              <a:t>S</a:t>
            </a:r>
            <a:r>
              <a:rPr lang="zh-CN" altLang="en-US">
                <a:sym typeface="+mn-ea"/>
              </a:rPr>
              <a:t>teer values into one part of the dataflow graph and prevents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them from flowing into another. </a:t>
            </a:r>
            <a:endParaRPr lang="zh-CN" altLang="en-US"/>
          </a:p>
          <a:p>
            <a:r>
              <a:rPr lang="en-US" altLang="zh-CN">
                <a:sym typeface="+mn-ea"/>
              </a:rPr>
              <a:t>Or </a:t>
            </a:r>
            <a:r>
              <a:rPr lang="zh-CN" altLang="en-US">
                <a:sym typeface="+mn-ea"/>
              </a:rPr>
              <a:t>use predication to perform both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computations and later discard the results on the wrong path.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 If</a:t>
            </a:r>
            <a:r>
              <a:rPr lang="en-US" altLang="zh-CN"/>
              <a:t> </a:t>
            </a:r>
            <a:r>
              <a:rPr lang="zh-CN" altLang="en-US"/>
              <a:t>sum first takes a long time to reach the ADD instruction, the right-side portion</a:t>
            </a:r>
            <a:r>
              <a:rPr lang="en-US" altLang="zh-CN"/>
              <a:t> </a:t>
            </a:r>
            <a:r>
              <a:rPr lang="zh-CN" altLang="en-US"/>
              <a:t>of the dataflow graph could run ahead of the left, generating multiple values on</a:t>
            </a:r>
            <a:r>
              <a:rPr lang="en-US" altLang="zh-CN"/>
              <a:t> </a:t>
            </a:r>
            <a:r>
              <a:rPr lang="zh-CN" altLang="en-US"/>
              <a:t>i backedge and p. How would the ADD and STEER instructions on the left know</a:t>
            </a:r>
            <a:r>
              <a:rPr lang="en-US" altLang="zh-CN"/>
              <a:t> </a:t>
            </a:r>
            <a:r>
              <a:rPr lang="zh-CN" altLang="en-US"/>
              <a:t>which of these values to use? In this particular case, the compiler could solve</a:t>
            </a:r>
            <a:r>
              <a:rPr lang="en-US" altLang="zh-CN"/>
              <a:t> </a:t>
            </a:r>
            <a:r>
              <a:rPr lang="zh-CN" altLang="en-US"/>
              <a:t>the problem by unrolling the loop completely, but this is not always possible</a:t>
            </a:r>
            <a:r>
              <a:rPr lang="en-US" altLang="zh-CN"/>
              <a:t> </a:t>
            </a:r>
            <a:r>
              <a:rPr lang="zh-CN" altLang="en-US"/>
              <a:t>nor wise.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Since dataflow ISAs</a:t>
            </a:r>
            <a:r>
              <a:rPr lang="en-US" altLang="zh-CN"/>
              <a:t> </a:t>
            </a:r>
            <a:r>
              <a:rPr lang="zh-CN" altLang="en-US"/>
              <a:t>only enforce the static data dependences in a program’s dataflow graph, they</a:t>
            </a:r>
            <a:r>
              <a:rPr lang="en-US" altLang="zh-CN"/>
              <a:t> </a:t>
            </a:r>
            <a:r>
              <a:rPr lang="zh-CN" altLang="en-US"/>
              <a:t>have no mechanism ensuring that memory operations occur in program order</a:t>
            </a:r>
            <a:endParaRPr lang="zh-CN" altLang="en-US"/>
          </a:p>
          <a:p>
            <a:r>
              <a:rPr lang="zh-CN" altLang="en-US"/>
              <a:t>wave的编译过程中会把内存指令之间的先后约束显现</a:t>
            </a:r>
            <a:endParaRPr lang="zh-CN" altLang="en-US"/>
          </a:p>
          <a:p>
            <a:r>
              <a:rPr lang="zh-CN" altLang="en-US"/>
              <a:t>相当于给内存指令</a:t>
            </a:r>
            <a:r>
              <a:rPr lang="zh-CN" altLang="en-US"/>
              <a:t>编号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总结：WaveCache是一个有2kPE的结构，他又将每16个PE划分成一个cluster</a:t>
            </a:r>
            <a:endParaRPr lang="zh-CN" altLang="en-US"/>
          </a:p>
          <a:p>
            <a:r>
              <a:rPr lang="zh-CN" altLang="en-US"/>
              <a:t>每个PE有自己的指令控制逻辑，input output 队列，通信逻辑和运算单元。PE有自己的buffer和内存可以存8个不同的指令，那也就是说1整个wavecache可以存16K个指令，相当于RISC的64KB内存</a:t>
            </a:r>
            <a:endParaRPr lang="zh-CN" altLang="en-US"/>
          </a:p>
          <a:p>
            <a:r>
              <a:rPr lang="zh-CN" altLang="en-US"/>
              <a:t>input queue只需要一个读写port，并且根据当前的wave编号，同时会有一个小，多port的RAM来保存queue中每个实体的 full-empty bit</a:t>
            </a:r>
            <a:r>
              <a:rPr lang="en-US" altLang="zh-CN"/>
              <a:t>s</a:t>
            </a:r>
            <a:endParaRPr lang="en-US" altLang="zh-CN"/>
          </a:p>
          <a:p>
            <a:r>
              <a:rPr lang="en-US" altLang="zh-CN"/>
              <a:t>wave-cache对一个cluster中的每4个PE设置一个L1 data cache，L1通过L2cache进行对DRAM的访问</a:t>
            </a:r>
            <a:endParaRPr lang="en-US" altLang="zh-CN"/>
          </a:p>
          <a:p>
            <a:r>
              <a:rPr lang="en-US" altLang="zh-CN"/>
              <a:t>cluster内PE通过shared bus进行互相通信，在每个时钟末尾接收result。cluster的大小影响性能</a:t>
            </a:r>
            <a:endParaRPr lang="en-US" altLang="zh-CN"/>
          </a:p>
          <a:p>
            <a:r>
              <a:rPr lang="en-US" altLang="zh-CN"/>
              <a:t>对于cluster互相的通信，使用一个动态路由的NoC，每一个hop用一个cycle进行传递</a:t>
            </a:r>
            <a:endParaRPr lang="en-US" altLang="zh-CN"/>
          </a:p>
          <a:p>
            <a:r>
              <a:rPr lang="en-US" altLang="zh-CN"/>
              <a:t>在执行中，每一个指令绑定一个PE，但是一个PE可以绑定很多个指令。强调好的摆放位置，可以减少传递latency</a:t>
            </a:r>
            <a:endParaRPr lang="en-US" altLang="zh-CN"/>
          </a:p>
          <a:p>
            <a:r>
              <a:rPr lang="en-US" altLang="zh-CN"/>
              <a:t>同时每4个PE还有一个分布式store buffer，共享64个功能单元，每个动态的wave和这个buffer绑定（相当于shared mem？），所有的内存指令由这里发出。当store buffer结束后会signal切换下一个wave</a:t>
            </a:r>
            <a:endParaRPr lang="en-US" altLang="zh-CN"/>
          </a:p>
          <a:p>
            <a:r>
              <a:rPr lang="en-US" altLang="zh-CN"/>
              <a:t>关于如何将store buffer绑定到wave的问题，有两种方法。一种是加一条指令MEM-COORDINATE，让一个stroe-buffer去代表它的wave并把它的name传递到memory instructions离去，这样就带来了MEM-COORDINATE和所有内存指令的依赖，减少了并行</a:t>
            </a:r>
            <a:endParaRPr lang="en-US" altLang="zh-CN"/>
          </a:p>
          <a:p>
            <a:r>
              <a:rPr lang="en-US" altLang="zh-CN"/>
              <a:t>还有一种方法是用准村中的哈希表来将wave number来对应到store buffer。这样的话内存指令就会把request发送到最近的store buffer，buffer来判断mesaage该送到哪去。如果</a:t>
            </a:r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tags" Target="../tags/tag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1.xml.rels><?xml version="1.0" encoding="UTF-8" standalone="yes"?>
<Relationships xmlns="http://schemas.openxmlformats.org/package/2006/relationships"><Relationship Id="rId99" Type="http://schemas.openxmlformats.org/officeDocument/2006/relationships/tags" Target="../tags/tag110.xml"/><Relationship Id="rId98" Type="http://schemas.openxmlformats.org/officeDocument/2006/relationships/tags" Target="../tags/tag109.xml"/><Relationship Id="rId97" Type="http://schemas.openxmlformats.org/officeDocument/2006/relationships/tags" Target="../tags/tag108.xml"/><Relationship Id="rId96" Type="http://schemas.openxmlformats.org/officeDocument/2006/relationships/tags" Target="../tags/tag107.xml"/><Relationship Id="rId95" Type="http://schemas.openxmlformats.org/officeDocument/2006/relationships/tags" Target="../tags/tag106.xml"/><Relationship Id="rId94" Type="http://schemas.openxmlformats.org/officeDocument/2006/relationships/tags" Target="../tags/tag105.xml"/><Relationship Id="rId93" Type="http://schemas.openxmlformats.org/officeDocument/2006/relationships/tags" Target="../tags/tag104.xml"/><Relationship Id="rId92" Type="http://schemas.openxmlformats.org/officeDocument/2006/relationships/tags" Target="../tags/tag103.xml"/><Relationship Id="rId91" Type="http://schemas.openxmlformats.org/officeDocument/2006/relationships/tags" Target="../tags/tag102.xml"/><Relationship Id="rId90" Type="http://schemas.openxmlformats.org/officeDocument/2006/relationships/tags" Target="../tags/tag101.xml"/><Relationship Id="rId9" Type="http://schemas.openxmlformats.org/officeDocument/2006/relationships/tags" Target="../tags/tag20.xml"/><Relationship Id="rId89" Type="http://schemas.openxmlformats.org/officeDocument/2006/relationships/tags" Target="../tags/tag100.xml"/><Relationship Id="rId88" Type="http://schemas.openxmlformats.org/officeDocument/2006/relationships/tags" Target="../tags/tag99.xml"/><Relationship Id="rId87" Type="http://schemas.openxmlformats.org/officeDocument/2006/relationships/tags" Target="../tags/tag98.xml"/><Relationship Id="rId86" Type="http://schemas.openxmlformats.org/officeDocument/2006/relationships/tags" Target="../tags/tag97.xml"/><Relationship Id="rId85" Type="http://schemas.openxmlformats.org/officeDocument/2006/relationships/tags" Target="../tags/tag96.xml"/><Relationship Id="rId84" Type="http://schemas.openxmlformats.org/officeDocument/2006/relationships/tags" Target="../tags/tag95.xml"/><Relationship Id="rId83" Type="http://schemas.openxmlformats.org/officeDocument/2006/relationships/tags" Target="../tags/tag94.xml"/><Relationship Id="rId82" Type="http://schemas.openxmlformats.org/officeDocument/2006/relationships/tags" Target="../tags/tag93.xml"/><Relationship Id="rId81" Type="http://schemas.openxmlformats.org/officeDocument/2006/relationships/tags" Target="../tags/tag92.xml"/><Relationship Id="rId80" Type="http://schemas.openxmlformats.org/officeDocument/2006/relationships/tags" Target="../tags/tag91.xml"/><Relationship Id="rId8" Type="http://schemas.openxmlformats.org/officeDocument/2006/relationships/tags" Target="../tags/tag19.xml"/><Relationship Id="rId79" Type="http://schemas.openxmlformats.org/officeDocument/2006/relationships/tags" Target="../tags/tag90.xml"/><Relationship Id="rId78" Type="http://schemas.openxmlformats.org/officeDocument/2006/relationships/tags" Target="../tags/tag89.xml"/><Relationship Id="rId77" Type="http://schemas.openxmlformats.org/officeDocument/2006/relationships/tags" Target="../tags/tag88.xml"/><Relationship Id="rId76" Type="http://schemas.openxmlformats.org/officeDocument/2006/relationships/tags" Target="../tags/tag87.xml"/><Relationship Id="rId75" Type="http://schemas.openxmlformats.org/officeDocument/2006/relationships/tags" Target="../tags/tag86.xml"/><Relationship Id="rId74" Type="http://schemas.openxmlformats.org/officeDocument/2006/relationships/tags" Target="../tags/tag85.xml"/><Relationship Id="rId73" Type="http://schemas.openxmlformats.org/officeDocument/2006/relationships/tags" Target="../tags/tag84.xml"/><Relationship Id="rId72" Type="http://schemas.openxmlformats.org/officeDocument/2006/relationships/tags" Target="../tags/tag83.xml"/><Relationship Id="rId71" Type="http://schemas.openxmlformats.org/officeDocument/2006/relationships/tags" Target="../tags/tag82.xml"/><Relationship Id="rId70" Type="http://schemas.openxmlformats.org/officeDocument/2006/relationships/tags" Target="../tags/tag81.xml"/><Relationship Id="rId7" Type="http://schemas.openxmlformats.org/officeDocument/2006/relationships/tags" Target="../tags/tag18.xml"/><Relationship Id="rId69" Type="http://schemas.openxmlformats.org/officeDocument/2006/relationships/tags" Target="../tags/tag80.xml"/><Relationship Id="rId68" Type="http://schemas.openxmlformats.org/officeDocument/2006/relationships/tags" Target="../tags/tag79.xml"/><Relationship Id="rId67" Type="http://schemas.openxmlformats.org/officeDocument/2006/relationships/tags" Target="../tags/tag78.xml"/><Relationship Id="rId66" Type="http://schemas.openxmlformats.org/officeDocument/2006/relationships/tags" Target="../tags/tag77.xml"/><Relationship Id="rId65" Type="http://schemas.openxmlformats.org/officeDocument/2006/relationships/tags" Target="../tags/tag76.xml"/><Relationship Id="rId64" Type="http://schemas.openxmlformats.org/officeDocument/2006/relationships/tags" Target="../tags/tag75.xml"/><Relationship Id="rId63" Type="http://schemas.openxmlformats.org/officeDocument/2006/relationships/tags" Target="../tags/tag74.xml"/><Relationship Id="rId62" Type="http://schemas.openxmlformats.org/officeDocument/2006/relationships/tags" Target="../tags/tag73.xml"/><Relationship Id="rId61" Type="http://schemas.openxmlformats.org/officeDocument/2006/relationships/tags" Target="../tags/tag72.xml"/><Relationship Id="rId60" Type="http://schemas.openxmlformats.org/officeDocument/2006/relationships/tags" Target="../tags/tag71.xml"/><Relationship Id="rId6" Type="http://schemas.openxmlformats.org/officeDocument/2006/relationships/tags" Target="../tags/tag17.xml"/><Relationship Id="rId59" Type="http://schemas.openxmlformats.org/officeDocument/2006/relationships/tags" Target="../tags/tag70.xml"/><Relationship Id="rId58" Type="http://schemas.openxmlformats.org/officeDocument/2006/relationships/tags" Target="../tags/tag69.xml"/><Relationship Id="rId57" Type="http://schemas.openxmlformats.org/officeDocument/2006/relationships/tags" Target="../tags/tag68.xml"/><Relationship Id="rId56" Type="http://schemas.openxmlformats.org/officeDocument/2006/relationships/tags" Target="../tags/tag67.xml"/><Relationship Id="rId55" Type="http://schemas.openxmlformats.org/officeDocument/2006/relationships/tags" Target="../tags/tag66.xml"/><Relationship Id="rId54" Type="http://schemas.openxmlformats.org/officeDocument/2006/relationships/tags" Target="../tags/tag65.xml"/><Relationship Id="rId53" Type="http://schemas.openxmlformats.org/officeDocument/2006/relationships/tags" Target="../tags/tag64.xml"/><Relationship Id="rId52" Type="http://schemas.openxmlformats.org/officeDocument/2006/relationships/tags" Target="../tags/tag63.xml"/><Relationship Id="rId51" Type="http://schemas.openxmlformats.org/officeDocument/2006/relationships/tags" Target="../tags/tag62.xml"/><Relationship Id="rId50" Type="http://schemas.openxmlformats.org/officeDocument/2006/relationships/tags" Target="../tags/tag61.xml"/><Relationship Id="rId5" Type="http://schemas.openxmlformats.org/officeDocument/2006/relationships/tags" Target="../tags/tag16.xml"/><Relationship Id="rId49" Type="http://schemas.openxmlformats.org/officeDocument/2006/relationships/tags" Target="../tags/tag60.xml"/><Relationship Id="rId48" Type="http://schemas.openxmlformats.org/officeDocument/2006/relationships/tags" Target="../tags/tag59.xml"/><Relationship Id="rId47" Type="http://schemas.openxmlformats.org/officeDocument/2006/relationships/tags" Target="../tags/tag58.xml"/><Relationship Id="rId46" Type="http://schemas.openxmlformats.org/officeDocument/2006/relationships/tags" Target="../tags/tag57.xml"/><Relationship Id="rId45" Type="http://schemas.openxmlformats.org/officeDocument/2006/relationships/tags" Target="../tags/tag56.xml"/><Relationship Id="rId44" Type="http://schemas.openxmlformats.org/officeDocument/2006/relationships/tags" Target="../tags/tag55.xml"/><Relationship Id="rId43" Type="http://schemas.openxmlformats.org/officeDocument/2006/relationships/tags" Target="../tags/tag54.xml"/><Relationship Id="rId42" Type="http://schemas.openxmlformats.org/officeDocument/2006/relationships/tags" Target="../tags/tag53.xml"/><Relationship Id="rId41" Type="http://schemas.openxmlformats.org/officeDocument/2006/relationships/tags" Target="../tags/tag52.xml"/><Relationship Id="rId40" Type="http://schemas.openxmlformats.org/officeDocument/2006/relationships/tags" Target="../tags/tag51.xml"/><Relationship Id="rId4" Type="http://schemas.openxmlformats.org/officeDocument/2006/relationships/tags" Target="../tags/tag15.xml"/><Relationship Id="rId39" Type="http://schemas.openxmlformats.org/officeDocument/2006/relationships/tags" Target="../tags/tag50.xml"/><Relationship Id="rId38" Type="http://schemas.openxmlformats.org/officeDocument/2006/relationships/tags" Target="../tags/tag49.xml"/><Relationship Id="rId37" Type="http://schemas.openxmlformats.org/officeDocument/2006/relationships/tags" Target="../tags/tag48.xml"/><Relationship Id="rId36" Type="http://schemas.openxmlformats.org/officeDocument/2006/relationships/tags" Target="../tags/tag47.xml"/><Relationship Id="rId35" Type="http://schemas.openxmlformats.org/officeDocument/2006/relationships/tags" Target="../tags/tag46.xml"/><Relationship Id="rId34" Type="http://schemas.openxmlformats.org/officeDocument/2006/relationships/tags" Target="../tags/tag45.xml"/><Relationship Id="rId33" Type="http://schemas.openxmlformats.org/officeDocument/2006/relationships/tags" Target="../tags/tag44.xml"/><Relationship Id="rId32" Type="http://schemas.openxmlformats.org/officeDocument/2006/relationships/tags" Target="../tags/tag43.xml"/><Relationship Id="rId31" Type="http://schemas.openxmlformats.org/officeDocument/2006/relationships/tags" Target="../tags/tag42.xml"/><Relationship Id="rId30" Type="http://schemas.openxmlformats.org/officeDocument/2006/relationships/tags" Target="../tags/tag41.xml"/><Relationship Id="rId3" Type="http://schemas.openxmlformats.org/officeDocument/2006/relationships/tags" Target="../tags/tag14.xml"/><Relationship Id="rId29" Type="http://schemas.openxmlformats.org/officeDocument/2006/relationships/tags" Target="../tags/tag40.xml"/><Relationship Id="rId28" Type="http://schemas.openxmlformats.org/officeDocument/2006/relationships/tags" Target="../tags/tag39.xml"/><Relationship Id="rId27" Type="http://schemas.openxmlformats.org/officeDocument/2006/relationships/tags" Target="../tags/tag38.xml"/><Relationship Id="rId26" Type="http://schemas.openxmlformats.org/officeDocument/2006/relationships/tags" Target="../tags/tag37.xml"/><Relationship Id="rId25" Type="http://schemas.openxmlformats.org/officeDocument/2006/relationships/tags" Target="../tags/tag36.xml"/><Relationship Id="rId24" Type="http://schemas.openxmlformats.org/officeDocument/2006/relationships/tags" Target="../tags/tag35.xml"/><Relationship Id="rId23" Type="http://schemas.openxmlformats.org/officeDocument/2006/relationships/tags" Target="../tags/tag34.xml"/><Relationship Id="rId22" Type="http://schemas.openxmlformats.org/officeDocument/2006/relationships/tags" Target="../tags/tag33.xml"/><Relationship Id="rId21" Type="http://schemas.openxmlformats.org/officeDocument/2006/relationships/tags" Target="../tags/tag32.xml"/><Relationship Id="rId20" Type="http://schemas.openxmlformats.org/officeDocument/2006/relationships/tags" Target="../tags/tag31.xml"/><Relationship Id="rId2" Type="http://schemas.openxmlformats.org/officeDocument/2006/relationships/tags" Target="../tags/tag13.xml"/><Relationship Id="rId19" Type="http://schemas.openxmlformats.org/officeDocument/2006/relationships/tags" Target="../tags/tag30.xml"/><Relationship Id="rId18" Type="http://schemas.openxmlformats.org/officeDocument/2006/relationships/tags" Target="../tags/tag29.xml"/><Relationship Id="rId17" Type="http://schemas.openxmlformats.org/officeDocument/2006/relationships/tags" Target="../tags/tag28.xml"/><Relationship Id="rId16" Type="http://schemas.openxmlformats.org/officeDocument/2006/relationships/tags" Target="../tags/tag27.xml"/><Relationship Id="rId15" Type="http://schemas.openxmlformats.org/officeDocument/2006/relationships/tags" Target="../tags/tag26.xml"/><Relationship Id="rId145" Type="http://schemas.openxmlformats.org/officeDocument/2006/relationships/notesSlide" Target="../notesSlides/notesSlide15.xml"/><Relationship Id="rId144" Type="http://schemas.openxmlformats.org/officeDocument/2006/relationships/slideLayout" Target="../slideLayouts/slideLayout2.xml"/><Relationship Id="rId143" Type="http://schemas.openxmlformats.org/officeDocument/2006/relationships/tags" Target="../tags/tag154.xml"/><Relationship Id="rId142" Type="http://schemas.openxmlformats.org/officeDocument/2006/relationships/tags" Target="../tags/tag153.xml"/><Relationship Id="rId141" Type="http://schemas.openxmlformats.org/officeDocument/2006/relationships/tags" Target="../tags/tag152.xml"/><Relationship Id="rId140" Type="http://schemas.openxmlformats.org/officeDocument/2006/relationships/tags" Target="../tags/tag151.xml"/><Relationship Id="rId14" Type="http://schemas.openxmlformats.org/officeDocument/2006/relationships/tags" Target="../tags/tag25.xml"/><Relationship Id="rId139" Type="http://schemas.openxmlformats.org/officeDocument/2006/relationships/tags" Target="../tags/tag150.xml"/><Relationship Id="rId138" Type="http://schemas.openxmlformats.org/officeDocument/2006/relationships/tags" Target="../tags/tag149.xml"/><Relationship Id="rId137" Type="http://schemas.openxmlformats.org/officeDocument/2006/relationships/tags" Target="../tags/tag148.xml"/><Relationship Id="rId136" Type="http://schemas.openxmlformats.org/officeDocument/2006/relationships/tags" Target="../tags/tag147.xml"/><Relationship Id="rId135" Type="http://schemas.openxmlformats.org/officeDocument/2006/relationships/tags" Target="../tags/tag146.xml"/><Relationship Id="rId134" Type="http://schemas.openxmlformats.org/officeDocument/2006/relationships/tags" Target="../tags/tag145.xml"/><Relationship Id="rId133" Type="http://schemas.openxmlformats.org/officeDocument/2006/relationships/tags" Target="../tags/tag144.xml"/><Relationship Id="rId132" Type="http://schemas.openxmlformats.org/officeDocument/2006/relationships/tags" Target="../tags/tag143.xml"/><Relationship Id="rId131" Type="http://schemas.openxmlformats.org/officeDocument/2006/relationships/tags" Target="../tags/tag142.xml"/><Relationship Id="rId130" Type="http://schemas.openxmlformats.org/officeDocument/2006/relationships/tags" Target="../tags/tag141.xml"/><Relationship Id="rId13" Type="http://schemas.openxmlformats.org/officeDocument/2006/relationships/tags" Target="../tags/tag24.xml"/><Relationship Id="rId129" Type="http://schemas.openxmlformats.org/officeDocument/2006/relationships/tags" Target="../tags/tag140.xml"/><Relationship Id="rId128" Type="http://schemas.openxmlformats.org/officeDocument/2006/relationships/tags" Target="../tags/tag139.xml"/><Relationship Id="rId127" Type="http://schemas.openxmlformats.org/officeDocument/2006/relationships/tags" Target="../tags/tag138.xml"/><Relationship Id="rId126" Type="http://schemas.openxmlformats.org/officeDocument/2006/relationships/tags" Target="../tags/tag137.xml"/><Relationship Id="rId125" Type="http://schemas.openxmlformats.org/officeDocument/2006/relationships/tags" Target="../tags/tag136.xml"/><Relationship Id="rId124" Type="http://schemas.openxmlformats.org/officeDocument/2006/relationships/tags" Target="../tags/tag135.xml"/><Relationship Id="rId123" Type="http://schemas.openxmlformats.org/officeDocument/2006/relationships/tags" Target="../tags/tag134.xml"/><Relationship Id="rId122" Type="http://schemas.openxmlformats.org/officeDocument/2006/relationships/tags" Target="../tags/tag133.xml"/><Relationship Id="rId121" Type="http://schemas.openxmlformats.org/officeDocument/2006/relationships/tags" Target="../tags/tag132.xml"/><Relationship Id="rId120" Type="http://schemas.openxmlformats.org/officeDocument/2006/relationships/tags" Target="../tags/tag131.xml"/><Relationship Id="rId12" Type="http://schemas.openxmlformats.org/officeDocument/2006/relationships/tags" Target="../tags/tag23.xml"/><Relationship Id="rId119" Type="http://schemas.openxmlformats.org/officeDocument/2006/relationships/tags" Target="../tags/tag130.xml"/><Relationship Id="rId118" Type="http://schemas.openxmlformats.org/officeDocument/2006/relationships/tags" Target="../tags/tag129.xml"/><Relationship Id="rId117" Type="http://schemas.openxmlformats.org/officeDocument/2006/relationships/tags" Target="../tags/tag128.xml"/><Relationship Id="rId116" Type="http://schemas.openxmlformats.org/officeDocument/2006/relationships/tags" Target="../tags/tag127.xml"/><Relationship Id="rId115" Type="http://schemas.openxmlformats.org/officeDocument/2006/relationships/tags" Target="../tags/tag126.xml"/><Relationship Id="rId114" Type="http://schemas.openxmlformats.org/officeDocument/2006/relationships/tags" Target="../tags/tag125.xml"/><Relationship Id="rId113" Type="http://schemas.openxmlformats.org/officeDocument/2006/relationships/tags" Target="../tags/tag124.xml"/><Relationship Id="rId112" Type="http://schemas.openxmlformats.org/officeDocument/2006/relationships/tags" Target="../tags/tag123.xml"/><Relationship Id="rId111" Type="http://schemas.openxmlformats.org/officeDocument/2006/relationships/tags" Target="../tags/tag122.xml"/><Relationship Id="rId110" Type="http://schemas.openxmlformats.org/officeDocument/2006/relationships/tags" Target="../tags/tag121.xml"/><Relationship Id="rId11" Type="http://schemas.openxmlformats.org/officeDocument/2006/relationships/tags" Target="../tags/tag22.xml"/><Relationship Id="rId109" Type="http://schemas.openxmlformats.org/officeDocument/2006/relationships/tags" Target="../tags/tag120.xml"/><Relationship Id="rId108" Type="http://schemas.openxmlformats.org/officeDocument/2006/relationships/tags" Target="../tags/tag119.xml"/><Relationship Id="rId107" Type="http://schemas.openxmlformats.org/officeDocument/2006/relationships/tags" Target="../tags/tag118.xml"/><Relationship Id="rId106" Type="http://schemas.openxmlformats.org/officeDocument/2006/relationships/tags" Target="../tags/tag117.xml"/><Relationship Id="rId105" Type="http://schemas.openxmlformats.org/officeDocument/2006/relationships/tags" Target="../tags/tag116.xml"/><Relationship Id="rId104" Type="http://schemas.openxmlformats.org/officeDocument/2006/relationships/tags" Target="../tags/tag115.xml"/><Relationship Id="rId103" Type="http://schemas.openxmlformats.org/officeDocument/2006/relationships/tags" Target="../tags/tag114.xml"/><Relationship Id="rId102" Type="http://schemas.openxmlformats.org/officeDocument/2006/relationships/tags" Target="../tags/tag113.xml"/><Relationship Id="rId101" Type="http://schemas.openxmlformats.org/officeDocument/2006/relationships/tags" Target="../tags/tag112.xml"/><Relationship Id="rId100" Type="http://schemas.openxmlformats.org/officeDocument/2006/relationships/tags" Target="../tags/tag111.xml"/><Relationship Id="rId10" Type="http://schemas.openxmlformats.org/officeDocument/2006/relationships/tags" Target="../tags/tag21.xml"/><Relationship Id="rId1" Type="http://schemas.openxmlformats.org/officeDocument/2006/relationships/tags" Target="../tags/tag12.xml"/></Relationships>
</file>

<file path=ppt/slides/_rels/slide22.xml.rels><?xml version="1.0" encoding="UTF-8" standalone="yes"?>
<Relationships xmlns="http://schemas.openxmlformats.org/package/2006/relationships"><Relationship Id="rId99" Type="http://schemas.openxmlformats.org/officeDocument/2006/relationships/tags" Target="../tags/tag253.xml"/><Relationship Id="rId98" Type="http://schemas.openxmlformats.org/officeDocument/2006/relationships/tags" Target="../tags/tag252.xml"/><Relationship Id="rId97" Type="http://schemas.openxmlformats.org/officeDocument/2006/relationships/tags" Target="../tags/tag251.xml"/><Relationship Id="rId96" Type="http://schemas.openxmlformats.org/officeDocument/2006/relationships/tags" Target="../tags/tag250.xml"/><Relationship Id="rId95" Type="http://schemas.openxmlformats.org/officeDocument/2006/relationships/tags" Target="../tags/tag249.xml"/><Relationship Id="rId94" Type="http://schemas.openxmlformats.org/officeDocument/2006/relationships/tags" Target="../tags/tag248.xml"/><Relationship Id="rId93" Type="http://schemas.openxmlformats.org/officeDocument/2006/relationships/tags" Target="../tags/tag247.xml"/><Relationship Id="rId92" Type="http://schemas.openxmlformats.org/officeDocument/2006/relationships/tags" Target="../tags/tag246.xml"/><Relationship Id="rId91" Type="http://schemas.openxmlformats.org/officeDocument/2006/relationships/tags" Target="../tags/tag245.xml"/><Relationship Id="rId90" Type="http://schemas.openxmlformats.org/officeDocument/2006/relationships/tags" Target="../tags/tag244.xml"/><Relationship Id="rId9" Type="http://schemas.openxmlformats.org/officeDocument/2006/relationships/tags" Target="../tags/tag163.xml"/><Relationship Id="rId89" Type="http://schemas.openxmlformats.org/officeDocument/2006/relationships/tags" Target="../tags/tag243.xml"/><Relationship Id="rId88" Type="http://schemas.openxmlformats.org/officeDocument/2006/relationships/tags" Target="../tags/tag242.xml"/><Relationship Id="rId87" Type="http://schemas.openxmlformats.org/officeDocument/2006/relationships/tags" Target="../tags/tag241.xml"/><Relationship Id="rId86" Type="http://schemas.openxmlformats.org/officeDocument/2006/relationships/tags" Target="../tags/tag240.xml"/><Relationship Id="rId85" Type="http://schemas.openxmlformats.org/officeDocument/2006/relationships/tags" Target="../tags/tag239.xml"/><Relationship Id="rId84" Type="http://schemas.openxmlformats.org/officeDocument/2006/relationships/tags" Target="../tags/tag238.xml"/><Relationship Id="rId83" Type="http://schemas.openxmlformats.org/officeDocument/2006/relationships/tags" Target="../tags/tag237.xml"/><Relationship Id="rId82" Type="http://schemas.openxmlformats.org/officeDocument/2006/relationships/tags" Target="../tags/tag236.xml"/><Relationship Id="rId81" Type="http://schemas.openxmlformats.org/officeDocument/2006/relationships/tags" Target="../tags/tag235.xml"/><Relationship Id="rId80" Type="http://schemas.openxmlformats.org/officeDocument/2006/relationships/tags" Target="../tags/tag234.xml"/><Relationship Id="rId8" Type="http://schemas.openxmlformats.org/officeDocument/2006/relationships/tags" Target="../tags/tag162.xml"/><Relationship Id="rId79" Type="http://schemas.openxmlformats.org/officeDocument/2006/relationships/tags" Target="../tags/tag233.xml"/><Relationship Id="rId78" Type="http://schemas.openxmlformats.org/officeDocument/2006/relationships/tags" Target="../tags/tag232.xml"/><Relationship Id="rId77" Type="http://schemas.openxmlformats.org/officeDocument/2006/relationships/tags" Target="../tags/tag231.xml"/><Relationship Id="rId76" Type="http://schemas.openxmlformats.org/officeDocument/2006/relationships/tags" Target="../tags/tag230.xml"/><Relationship Id="rId75" Type="http://schemas.openxmlformats.org/officeDocument/2006/relationships/tags" Target="../tags/tag229.xml"/><Relationship Id="rId74" Type="http://schemas.openxmlformats.org/officeDocument/2006/relationships/tags" Target="../tags/tag228.xml"/><Relationship Id="rId73" Type="http://schemas.openxmlformats.org/officeDocument/2006/relationships/tags" Target="../tags/tag227.xml"/><Relationship Id="rId72" Type="http://schemas.openxmlformats.org/officeDocument/2006/relationships/tags" Target="../tags/tag226.xml"/><Relationship Id="rId71" Type="http://schemas.openxmlformats.org/officeDocument/2006/relationships/tags" Target="../tags/tag225.xml"/><Relationship Id="rId70" Type="http://schemas.openxmlformats.org/officeDocument/2006/relationships/tags" Target="../tags/tag224.xml"/><Relationship Id="rId7" Type="http://schemas.openxmlformats.org/officeDocument/2006/relationships/tags" Target="../tags/tag161.xml"/><Relationship Id="rId69" Type="http://schemas.openxmlformats.org/officeDocument/2006/relationships/tags" Target="../tags/tag223.xml"/><Relationship Id="rId68" Type="http://schemas.openxmlformats.org/officeDocument/2006/relationships/tags" Target="../tags/tag222.xml"/><Relationship Id="rId67" Type="http://schemas.openxmlformats.org/officeDocument/2006/relationships/tags" Target="../tags/tag221.xml"/><Relationship Id="rId66" Type="http://schemas.openxmlformats.org/officeDocument/2006/relationships/tags" Target="../tags/tag220.xml"/><Relationship Id="rId65" Type="http://schemas.openxmlformats.org/officeDocument/2006/relationships/tags" Target="../tags/tag219.xml"/><Relationship Id="rId64" Type="http://schemas.openxmlformats.org/officeDocument/2006/relationships/tags" Target="../tags/tag218.xml"/><Relationship Id="rId63" Type="http://schemas.openxmlformats.org/officeDocument/2006/relationships/tags" Target="../tags/tag217.xml"/><Relationship Id="rId62" Type="http://schemas.openxmlformats.org/officeDocument/2006/relationships/tags" Target="../tags/tag216.xml"/><Relationship Id="rId61" Type="http://schemas.openxmlformats.org/officeDocument/2006/relationships/tags" Target="../tags/tag215.xml"/><Relationship Id="rId60" Type="http://schemas.openxmlformats.org/officeDocument/2006/relationships/tags" Target="../tags/tag214.xml"/><Relationship Id="rId6" Type="http://schemas.openxmlformats.org/officeDocument/2006/relationships/tags" Target="../tags/tag160.xml"/><Relationship Id="rId59" Type="http://schemas.openxmlformats.org/officeDocument/2006/relationships/tags" Target="../tags/tag213.xml"/><Relationship Id="rId58" Type="http://schemas.openxmlformats.org/officeDocument/2006/relationships/tags" Target="../tags/tag212.xml"/><Relationship Id="rId57" Type="http://schemas.openxmlformats.org/officeDocument/2006/relationships/tags" Target="../tags/tag211.xml"/><Relationship Id="rId56" Type="http://schemas.openxmlformats.org/officeDocument/2006/relationships/tags" Target="../tags/tag210.xml"/><Relationship Id="rId55" Type="http://schemas.openxmlformats.org/officeDocument/2006/relationships/tags" Target="../tags/tag209.xml"/><Relationship Id="rId54" Type="http://schemas.openxmlformats.org/officeDocument/2006/relationships/tags" Target="../tags/tag208.xml"/><Relationship Id="rId53" Type="http://schemas.openxmlformats.org/officeDocument/2006/relationships/tags" Target="../tags/tag207.xml"/><Relationship Id="rId52" Type="http://schemas.openxmlformats.org/officeDocument/2006/relationships/tags" Target="../tags/tag206.xml"/><Relationship Id="rId51" Type="http://schemas.openxmlformats.org/officeDocument/2006/relationships/tags" Target="../tags/tag205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7" Type="http://schemas.openxmlformats.org/officeDocument/2006/relationships/notesSlide" Target="../notesSlides/notesSlide16.xml"/><Relationship Id="rId146" Type="http://schemas.openxmlformats.org/officeDocument/2006/relationships/slideLayout" Target="../slideLayouts/slideLayout2.xml"/><Relationship Id="rId145" Type="http://schemas.openxmlformats.org/officeDocument/2006/relationships/tags" Target="../tags/tag299.xml"/><Relationship Id="rId144" Type="http://schemas.openxmlformats.org/officeDocument/2006/relationships/tags" Target="../tags/tag298.xml"/><Relationship Id="rId143" Type="http://schemas.openxmlformats.org/officeDocument/2006/relationships/tags" Target="../tags/tag297.xml"/><Relationship Id="rId142" Type="http://schemas.openxmlformats.org/officeDocument/2006/relationships/tags" Target="../tags/tag296.xml"/><Relationship Id="rId141" Type="http://schemas.openxmlformats.org/officeDocument/2006/relationships/tags" Target="../tags/tag295.xml"/><Relationship Id="rId140" Type="http://schemas.openxmlformats.org/officeDocument/2006/relationships/tags" Target="../tags/tag294.xml"/><Relationship Id="rId14" Type="http://schemas.openxmlformats.org/officeDocument/2006/relationships/tags" Target="../tags/tag168.xml"/><Relationship Id="rId139" Type="http://schemas.openxmlformats.org/officeDocument/2006/relationships/tags" Target="../tags/tag293.xml"/><Relationship Id="rId138" Type="http://schemas.openxmlformats.org/officeDocument/2006/relationships/tags" Target="../tags/tag292.xml"/><Relationship Id="rId137" Type="http://schemas.openxmlformats.org/officeDocument/2006/relationships/tags" Target="../tags/tag291.xml"/><Relationship Id="rId136" Type="http://schemas.openxmlformats.org/officeDocument/2006/relationships/tags" Target="../tags/tag290.xml"/><Relationship Id="rId135" Type="http://schemas.openxmlformats.org/officeDocument/2006/relationships/tags" Target="../tags/tag289.xml"/><Relationship Id="rId134" Type="http://schemas.openxmlformats.org/officeDocument/2006/relationships/tags" Target="../tags/tag288.xml"/><Relationship Id="rId133" Type="http://schemas.openxmlformats.org/officeDocument/2006/relationships/tags" Target="../tags/tag287.xml"/><Relationship Id="rId132" Type="http://schemas.openxmlformats.org/officeDocument/2006/relationships/tags" Target="../tags/tag286.xml"/><Relationship Id="rId131" Type="http://schemas.openxmlformats.org/officeDocument/2006/relationships/tags" Target="../tags/tag285.xml"/><Relationship Id="rId130" Type="http://schemas.openxmlformats.org/officeDocument/2006/relationships/tags" Target="../tags/tag284.xml"/><Relationship Id="rId13" Type="http://schemas.openxmlformats.org/officeDocument/2006/relationships/tags" Target="../tags/tag167.xml"/><Relationship Id="rId129" Type="http://schemas.openxmlformats.org/officeDocument/2006/relationships/tags" Target="../tags/tag283.xml"/><Relationship Id="rId128" Type="http://schemas.openxmlformats.org/officeDocument/2006/relationships/tags" Target="../tags/tag282.xml"/><Relationship Id="rId127" Type="http://schemas.openxmlformats.org/officeDocument/2006/relationships/tags" Target="../tags/tag281.xml"/><Relationship Id="rId126" Type="http://schemas.openxmlformats.org/officeDocument/2006/relationships/tags" Target="../tags/tag280.xml"/><Relationship Id="rId125" Type="http://schemas.openxmlformats.org/officeDocument/2006/relationships/tags" Target="../tags/tag279.xml"/><Relationship Id="rId124" Type="http://schemas.openxmlformats.org/officeDocument/2006/relationships/tags" Target="../tags/tag278.xml"/><Relationship Id="rId123" Type="http://schemas.openxmlformats.org/officeDocument/2006/relationships/tags" Target="../tags/tag277.xml"/><Relationship Id="rId122" Type="http://schemas.openxmlformats.org/officeDocument/2006/relationships/tags" Target="../tags/tag276.xml"/><Relationship Id="rId121" Type="http://schemas.openxmlformats.org/officeDocument/2006/relationships/tags" Target="../tags/tag275.xml"/><Relationship Id="rId120" Type="http://schemas.openxmlformats.org/officeDocument/2006/relationships/tags" Target="../tags/tag274.xml"/><Relationship Id="rId12" Type="http://schemas.openxmlformats.org/officeDocument/2006/relationships/tags" Target="../tags/tag166.xml"/><Relationship Id="rId119" Type="http://schemas.openxmlformats.org/officeDocument/2006/relationships/tags" Target="../tags/tag273.xml"/><Relationship Id="rId118" Type="http://schemas.openxmlformats.org/officeDocument/2006/relationships/tags" Target="../tags/tag272.xml"/><Relationship Id="rId117" Type="http://schemas.openxmlformats.org/officeDocument/2006/relationships/tags" Target="../tags/tag271.xml"/><Relationship Id="rId116" Type="http://schemas.openxmlformats.org/officeDocument/2006/relationships/tags" Target="../tags/tag270.xml"/><Relationship Id="rId115" Type="http://schemas.openxmlformats.org/officeDocument/2006/relationships/tags" Target="../tags/tag269.xml"/><Relationship Id="rId114" Type="http://schemas.openxmlformats.org/officeDocument/2006/relationships/tags" Target="../tags/tag268.xml"/><Relationship Id="rId113" Type="http://schemas.openxmlformats.org/officeDocument/2006/relationships/tags" Target="../tags/tag267.xml"/><Relationship Id="rId112" Type="http://schemas.openxmlformats.org/officeDocument/2006/relationships/tags" Target="../tags/tag266.xml"/><Relationship Id="rId111" Type="http://schemas.openxmlformats.org/officeDocument/2006/relationships/tags" Target="../tags/tag265.xml"/><Relationship Id="rId110" Type="http://schemas.openxmlformats.org/officeDocument/2006/relationships/tags" Target="../tags/tag264.xml"/><Relationship Id="rId11" Type="http://schemas.openxmlformats.org/officeDocument/2006/relationships/tags" Target="../tags/tag165.xml"/><Relationship Id="rId109" Type="http://schemas.openxmlformats.org/officeDocument/2006/relationships/tags" Target="../tags/tag263.xml"/><Relationship Id="rId108" Type="http://schemas.openxmlformats.org/officeDocument/2006/relationships/tags" Target="../tags/tag262.xml"/><Relationship Id="rId107" Type="http://schemas.openxmlformats.org/officeDocument/2006/relationships/tags" Target="../tags/tag261.xml"/><Relationship Id="rId106" Type="http://schemas.openxmlformats.org/officeDocument/2006/relationships/tags" Target="../tags/tag260.xml"/><Relationship Id="rId105" Type="http://schemas.openxmlformats.org/officeDocument/2006/relationships/tags" Target="../tags/tag259.xml"/><Relationship Id="rId104" Type="http://schemas.openxmlformats.org/officeDocument/2006/relationships/tags" Target="../tags/tag258.xml"/><Relationship Id="rId103" Type="http://schemas.openxmlformats.org/officeDocument/2006/relationships/tags" Target="../tags/tag257.xml"/><Relationship Id="rId102" Type="http://schemas.openxmlformats.org/officeDocument/2006/relationships/tags" Target="../tags/tag256.xml"/><Relationship Id="rId101" Type="http://schemas.openxmlformats.org/officeDocument/2006/relationships/tags" Target="../tags/tag255.xml"/><Relationship Id="rId100" Type="http://schemas.openxmlformats.org/officeDocument/2006/relationships/tags" Target="../tags/tag254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308.xml"/><Relationship Id="rId8" Type="http://schemas.openxmlformats.org/officeDocument/2006/relationships/tags" Target="../tags/tag307.xml"/><Relationship Id="rId7" Type="http://schemas.openxmlformats.org/officeDocument/2006/relationships/tags" Target="../tags/tag306.xml"/><Relationship Id="rId61" Type="http://schemas.openxmlformats.org/officeDocument/2006/relationships/slideLayout" Target="../slideLayouts/slideLayout2.xml"/><Relationship Id="rId60" Type="http://schemas.openxmlformats.org/officeDocument/2006/relationships/tags" Target="../tags/tag359.xml"/><Relationship Id="rId6" Type="http://schemas.openxmlformats.org/officeDocument/2006/relationships/tags" Target="../tags/tag305.xml"/><Relationship Id="rId59" Type="http://schemas.openxmlformats.org/officeDocument/2006/relationships/tags" Target="../tags/tag358.xml"/><Relationship Id="rId58" Type="http://schemas.openxmlformats.org/officeDocument/2006/relationships/tags" Target="../tags/tag357.xml"/><Relationship Id="rId57" Type="http://schemas.openxmlformats.org/officeDocument/2006/relationships/tags" Target="../tags/tag356.xml"/><Relationship Id="rId56" Type="http://schemas.openxmlformats.org/officeDocument/2006/relationships/tags" Target="../tags/tag355.xml"/><Relationship Id="rId55" Type="http://schemas.openxmlformats.org/officeDocument/2006/relationships/tags" Target="../tags/tag354.xml"/><Relationship Id="rId54" Type="http://schemas.openxmlformats.org/officeDocument/2006/relationships/tags" Target="../tags/tag353.xml"/><Relationship Id="rId53" Type="http://schemas.openxmlformats.org/officeDocument/2006/relationships/tags" Target="../tags/tag352.xml"/><Relationship Id="rId52" Type="http://schemas.openxmlformats.org/officeDocument/2006/relationships/tags" Target="../tags/tag351.xml"/><Relationship Id="rId51" Type="http://schemas.openxmlformats.org/officeDocument/2006/relationships/tags" Target="../tags/tag350.xml"/><Relationship Id="rId50" Type="http://schemas.openxmlformats.org/officeDocument/2006/relationships/tags" Target="../tags/tag349.xml"/><Relationship Id="rId5" Type="http://schemas.openxmlformats.org/officeDocument/2006/relationships/tags" Target="../tags/tag304.xml"/><Relationship Id="rId49" Type="http://schemas.openxmlformats.org/officeDocument/2006/relationships/tags" Target="../tags/tag348.xml"/><Relationship Id="rId48" Type="http://schemas.openxmlformats.org/officeDocument/2006/relationships/tags" Target="../tags/tag347.xml"/><Relationship Id="rId47" Type="http://schemas.openxmlformats.org/officeDocument/2006/relationships/tags" Target="../tags/tag346.xml"/><Relationship Id="rId46" Type="http://schemas.openxmlformats.org/officeDocument/2006/relationships/tags" Target="../tags/tag345.xml"/><Relationship Id="rId45" Type="http://schemas.openxmlformats.org/officeDocument/2006/relationships/tags" Target="../tags/tag344.xml"/><Relationship Id="rId44" Type="http://schemas.openxmlformats.org/officeDocument/2006/relationships/tags" Target="../tags/tag343.xml"/><Relationship Id="rId43" Type="http://schemas.openxmlformats.org/officeDocument/2006/relationships/tags" Target="../tags/tag342.xml"/><Relationship Id="rId42" Type="http://schemas.openxmlformats.org/officeDocument/2006/relationships/tags" Target="../tags/tag341.xml"/><Relationship Id="rId41" Type="http://schemas.openxmlformats.org/officeDocument/2006/relationships/tags" Target="../tags/tag340.xml"/><Relationship Id="rId40" Type="http://schemas.openxmlformats.org/officeDocument/2006/relationships/tags" Target="../tags/tag339.xml"/><Relationship Id="rId4" Type="http://schemas.openxmlformats.org/officeDocument/2006/relationships/tags" Target="../tags/tag303.xml"/><Relationship Id="rId39" Type="http://schemas.openxmlformats.org/officeDocument/2006/relationships/tags" Target="../tags/tag338.xml"/><Relationship Id="rId38" Type="http://schemas.openxmlformats.org/officeDocument/2006/relationships/tags" Target="../tags/tag337.xml"/><Relationship Id="rId37" Type="http://schemas.openxmlformats.org/officeDocument/2006/relationships/tags" Target="../tags/tag336.xml"/><Relationship Id="rId36" Type="http://schemas.openxmlformats.org/officeDocument/2006/relationships/tags" Target="../tags/tag335.xml"/><Relationship Id="rId35" Type="http://schemas.openxmlformats.org/officeDocument/2006/relationships/tags" Target="../tags/tag334.xml"/><Relationship Id="rId34" Type="http://schemas.openxmlformats.org/officeDocument/2006/relationships/tags" Target="../tags/tag333.xml"/><Relationship Id="rId33" Type="http://schemas.openxmlformats.org/officeDocument/2006/relationships/tags" Target="../tags/tag332.xml"/><Relationship Id="rId32" Type="http://schemas.openxmlformats.org/officeDocument/2006/relationships/tags" Target="../tags/tag331.xml"/><Relationship Id="rId31" Type="http://schemas.openxmlformats.org/officeDocument/2006/relationships/tags" Target="../tags/tag330.xml"/><Relationship Id="rId30" Type="http://schemas.openxmlformats.org/officeDocument/2006/relationships/tags" Target="../tags/tag329.xml"/><Relationship Id="rId3" Type="http://schemas.openxmlformats.org/officeDocument/2006/relationships/tags" Target="../tags/tag302.xml"/><Relationship Id="rId29" Type="http://schemas.openxmlformats.org/officeDocument/2006/relationships/tags" Target="../tags/tag328.xml"/><Relationship Id="rId28" Type="http://schemas.openxmlformats.org/officeDocument/2006/relationships/tags" Target="../tags/tag327.xml"/><Relationship Id="rId27" Type="http://schemas.openxmlformats.org/officeDocument/2006/relationships/tags" Target="../tags/tag326.xml"/><Relationship Id="rId26" Type="http://schemas.openxmlformats.org/officeDocument/2006/relationships/tags" Target="../tags/tag325.xml"/><Relationship Id="rId25" Type="http://schemas.openxmlformats.org/officeDocument/2006/relationships/tags" Target="../tags/tag324.xml"/><Relationship Id="rId24" Type="http://schemas.openxmlformats.org/officeDocument/2006/relationships/tags" Target="../tags/tag323.xml"/><Relationship Id="rId23" Type="http://schemas.openxmlformats.org/officeDocument/2006/relationships/tags" Target="../tags/tag322.xml"/><Relationship Id="rId22" Type="http://schemas.openxmlformats.org/officeDocument/2006/relationships/tags" Target="../tags/tag321.xml"/><Relationship Id="rId21" Type="http://schemas.openxmlformats.org/officeDocument/2006/relationships/tags" Target="../tags/tag320.xml"/><Relationship Id="rId20" Type="http://schemas.openxmlformats.org/officeDocument/2006/relationships/tags" Target="../tags/tag319.xml"/><Relationship Id="rId2" Type="http://schemas.openxmlformats.org/officeDocument/2006/relationships/tags" Target="../tags/tag301.xml"/><Relationship Id="rId19" Type="http://schemas.openxmlformats.org/officeDocument/2006/relationships/tags" Target="../tags/tag318.xml"/><Relationship Id="rId18" Type="http://schemas.openxmlformats.org/officeDocument/2006/relationships/tags" Target="../tags/tag317.xml"/><Relationship Id="rId17" Type="http://schemas.openxmlformats.org/officeDocument/2006/relationships/tags" Target="../tags/tag316.xml"/><Relationship Id="rId16" Type="http://schemas.openxmlformats.org/officeDocument/2006/relationships/tags" Target="../tags/tag315.xml"/><Relationship Id="rId15" Type="http://schemas.openxmlformats.org/officeDocument/2006/relationships/tags" Target="../tags/tag314.xml"/><Relationship Id="rId14" Type="http://schemas.openxmlformats.org/officeDocument/2006/relationships/tags" Target="../tags/tag313.xml"/><Relationship Id="rId13" Type="http://schemas.openxmlformats.org/officeDocument/2006/relationships/tags" Target="../tags/tag312.xml"/><Relationship Id="rId12" Type="http://schemas.openxmlformats.org/officeDocument/2006/relationships/tags" Target="../tags/tag311.xml"/><Relationship Id="rId11" Type="http://schemas.openxmlformats.org/officeDocument/2006/relationships/tags" Target="../tags/tag310.xml"/><Relationship Id="rId10" Type="http://schemas.openxmlformats.org/officeDocument/2006/relationships/tags" Target="../tags/tag309.xml"/><Relationship Id="rId1" Type="http://schemas.openxmlformats.org/officeDocument/2006/relationships/tags" Target="../tags/tag300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68.xml"/><Relationship Id="rId8" Type="http://schemas.openxmlformats.org/officeDocument/2006/relationships/tags" Target="../tags/tag367.xml"/><Relationship Id="rId7" Type="http://schemas.openxmlformats.org/officeDocument/2006/relationships/tags" Target="../tags/tag366.xml"/><Relationship Id="rId6" Type="http://schemas.openxmlformats.org/officeDocument/2006/relationships/tags" Target="../tags/tag365.xml"/><Relationship Id="rId5" Type="http://schemas.openxmlformats.org/officeDocument/2006/relationships/tags" Target="../tags/tag364.xml"/><Relationship Id="rId41" Type="http://schemas.openxmlformats.org/officeDocument/2006/relationships/slideLayout" Target="../slideLayouts/slideLayout2.xml"/><Relationship Id="rId40" Type="http://schemas.openxmlformats.org/officeDocument/2006/relationships/tags" Target="../tags/tag399.xml"/><Relationship Id="rId4" Type="http://schemas.openxmlformats.org/officeDocument/2006/relationships/tags" Target="../tags/tag363.xml"/><Relationship Id="rId39" Type="http://schemas.openxmlformats.org/officeDocument/2006/relationships/tags" Target="../tags/tag398.xml"/><Relationship Id="rId38" Type="http://schemas.openxmlformats.org/officeDocument/2006/relationships/tags" Target="../tags/tag397.xml"/><Relationship Id="rId37" Type="http://schemas.openxmlformats.org/officeDocument/2006/relationships/tags" Target="../tags/tag396.xml"/><Relationship Id="rId36" Type="http://schemas.openxmlformats.org/officeDocument/2006/relationships/tags" Target="../tags/tag395.xml"/><Relationship Id="rId35" Type="http://schemas.openxmlformats.org/officeDocument/2006/relationships/tags" Target="../tags/tag394.xml"/><Relationship Id="rId34" Type="http://schemas.openxmlformats.org/officeDocument/2006/relationships/tags" Target="../tags/tag393.xml"/><Relationship Id="rId33" Type="http://schemas.openxmlformats.org/officeDocument/2006/relationships/tags" Target="../tags/tag392.xml"/><Relationship Id="rId32" Type="http://schemas.openxmlformats.org/officeDocument/2006/relationships/tags" Target="../tags/tag391.xml"/><Relationship Id="rId31" Type="http://schemas.openxmlformats.org/officeDocument/2006/relationships/tags" Target="../tags/tag390.xml"/><Relationship Id="rId30" Type="http://schemas.openxmlformats.org/officeDocument/2006/relationships/tags" Target="../tags/tag389.xml"/><Relationship Id="rId3" Type="http://schemas.openxmlformats.org/officeDocument/2006/relationships/tags" Target="../tags/tag362.xml"/><Relationship Id="rId29" Type="http://schemas.openxmlformats.org/officeDocument/2006/relationships/tags" Target="../tags/tag388.xml"/><Relationship Id="rId28" Type="http://schemas.openxmlformats.org/officeDocument/2006/relationships/tags" Target="../tags/tag387.xml"/><Relationship Id="rId27" Type="http://schemas.openxmlformats.org/officeDocument/2006/relationships/tags" Target="../tags/tag386.xml"/><Relationship Id="rId26" Type="http://schemas.openxmlformats.org/officeDocument/2006/relationships/tags" Target="../tags/tag385.xml"/><Relationship Id="rId25" Type="http://schemas.openxmlformats.org/officeDocument/2006/relationships/tags" Target="../tags/tag384.xml"/><Relationship Id="rId24" Type="http://schemas.openxmlformats.org/officeDocument/2006/relationships/tags" Target="../tags/tag383.xml"/><Relationship Id="rId23" Type="http://schemas.openxmlformats.org/officeDocument/2006/relationships/tags" Target="../tags/tag382.xml"/><Relationship Id="rId22" Type="http://schemas.openxmlformats.org/officeDocument/2006/relationships/tags" Target="../tags/tag381.xml"/><Relationship Id="rId21" Type="http://schemas.openxmlformats.org/officeDocument/2006/relationships/tags" Target="../tags/tag380.xml"/><Relationship Id="rId20" Type="http://schemas.openxmlformats.org/officeDocument/2006/relationships/tags" Target="../tags/tag379.xml"/><Relationship Id="rId2" Type="http://schemas.openxmlformats.org/officeDocument/2006/relationships/tags" Target="../tags/tag361.xml"/><Relationship Id="rId19" Type="http://schemas.openxmlformats.org/officeDocument/2006/relationships/tags" Target="../tags/tag378.xml"/><Relationship Id="rId18" Type="http://schemas.openxmlformats.org/officeDocument/2006/relationships/tags" Target="../tags/tag377.xml"/><Relationship Id="rId17" Type="http://schemas.openxmlformats.org/officeDocument/2006/relationships/tags" Target="../tags/tag376.xml"/><Relationship Id="rId16" Type="http://schemas.openxmlformats.org/officeDocument/2006/relationships/tags" Target="../tags/tag375.xml"/><Relationship Id="rId15" Type="http://schemas.openxmlformats.org/officeDocument/2006/relationships/tags" Target="../tags/tag374.xml"/><Relationship Id="rId14" Type="http://schemas.openxmlformats.org/officeDocument/2006/relationships/tags" Target="../tags/tag373.xml"/><Relationship Id="rId13" Type="http://schemas.openxmlformats.org/officeDocument/2006/relationships/tags" Target="../tags/tag372.xml"/><Relationship Id="rId12" Type="http://schemas.openxmlformats.org/officeDocument/2006/relationships/tags" Target="../tags/tag371.xml"/><Relationship Id="rId11" Type="http://schemas.openxmlformats.org/officeDocument/2006/relationships/tags" Target="../tags/tag370.xml"/><Relationship Id="rId10" Type="http://schemas.openxmlformats.org/officeDocument/2006/relationships/tags" Target="../tags/tag369.xml"/><Relationship Id="rId1" Type="http://schemas.openxmlformats.org/officeDocument/2006/relationships/tags" Target="../tags/tag36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8.png"/><Relationship Id="rId7" Type="http://schemas.openxmlformats.org/officeDocument/2006/relationships/tags" Target="../tags/tag405.xml"/><Relationship Id="rId6" Type="http://schemas.openxmlformats.org/officeDocument/2006/relationships/tags" Target="../tags/tag404.xml"/><Relationship Id="rId5" Type="http://schemas.openxmlformats.org/officeDocument/2006/relationships/tags" Target="../tags/tag403.xml"/><Relationship Id="rId4" Type="http://schemas.openxmlformats.org/officeDocument/2006/relationships/tags" Target="../tags/tag402.xml"/><Relationship Id="rId3" Type="http://schemas.openxmlformats.org/officeDocument/2006/relationships/tags" Target="../tags/tag401.xml"/><Relationship Id="rId2" Type="http://schemas.openxmlformats.org/officeDocument/2006/relationships/tags" Target="../tags/tag400.xml"/><Relationship Id="rId10" Type="http://schemas.openxmlformats.org/officeDocument/2006/relationships/notesSlide" Target="../notesSlides/notesSlide17.xml"/><Relationship Id="rId1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07.xml"/><Relationship Id="rId2" Type="http://schemas.openxmlformats.org/officeDocument/2006/relationships/image" Target="../media/image19.png"/><Relationship Id="rId1" Type="http://schemas.openxmlformats.org/officeDocument/2006/relationships/tags" Target="../tags/tag4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effectLst/>
              </a:rPr>
              <a:t>Wave</a:t>
            </a:r>
            <a:r>
              <a:rPr lang="en-US" altLang="zh-CN" dirty="0">
                <a:effectLst/>
              </a:rPr>
              <a:t>Scalar &amp; TSP</a:t>
            </a:r>
            <a:endParaRPr lang="en-US" altLang="zh-CN" dirty="0">
              <a:effectLst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</a:rPr>
              <a:t>Two </a:t>
            </a:r>
            <a:r>
              <a:rPr lang="zh-CN" altLang="en-US" dirty="0">
                <a:latin typeface="+mn-lt"/>
              </a:rPr>
              <a:t>Dataflow Architecture</a:t>
            </a:r>
            <a:r>
              <a:rPr lang="en-US" altLang="zh-CN" dirty="0">
                <a:latin typeface="+mn-lt"/>
              </a:rPr>
              <a:t>s</a:t>
            </a:r>
            <a:endParaRPr lang="en-US" altLang="zh-CN" dirty="0">
              <a:latin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The WaveScalar ISA</a:t>
            </a:r>
            <a:endParaRPr lang="zh-CN" altLang="en-US"/>
          </a:p>
        </p:txBody>
      </p:sp>
      <p:pic>
        <p:nvPicPr>
          <p:cNvPr id="4" name="内容占位符 3" descr="图像2"/>
          <p:cNvPicPr>
            <a:picLocks noChangeAspect="1"/>
          </p:cNvPicPr>
          <p:nvPr>
            <p:ph idx="1"/>
          </p:nvPr>
        </p:nvPicPr>
        <p:blipFill>
          <a:blip r:embed="rId1"/>
          <a:srcRect l="-2365" t="-3208" r="-931"/>
          <a:stretch>
            <a:fillRect/>
          </a:stretch>
        </p:blipFill>
        <p:spPr>
          <a:xfrm>
            <a:off x="1487805" y="1584325"/>
            <a:ext cx="9105900" cy="4622800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7714615" y="2796540"/>
            <a:ext cx="538480" cy="540385"/>
          </a:xfrm>
          <a:prstGeom prst="ellipse">
            <a:avLst/>
          </a:prstGeom>
          <a:noFill/>
          <a:ln w="25400">
            <a:solidFill>
              <a:srgbClr val="CC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52665" y="2308860"/>
            <a:ext cx="4580255" cy="391287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The WaveScalar ISA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r>
              <a:rPr lang="zh-CN" altLang="en-US"/>
              <a:t>Memory Ordering</a:t>
            </a:r>
            <a:endParaRPr lang="zh-CN" altLang="en-US"/>
          </a:p>
          <a:p>
            <a:pPr lvl="1"/>
            <a:r>
              <a:rPr lang="en-US" altLang="zh-CN" sz="2000"/>
              <a:t>A</a:t>
            </a:r>
            <a:r>
              <a:rPr lang="zh-CN" altLang="en-US" sz="2000"/>
              <a:t>nnotate each memory operation with its</a:t>
            </a:r>
            <a:r>
              <a:rPr lang="en-US" altLang="zh-CN" sz="2000"/>
              <a:t> </a:t>
            </a:r>
            <a:r>
              <a:rPr lang="zh-CN" altLang="en-US" sz="2000"/>
              <a:t>location in its wave </a:t>
            </a:r>
            <a:endParaRPr lang="zh-CN" altLang="en-US" sz="2000"/>
          </a:p>
          <a:p>
            <a:pPr marL="457200" lvl="1" indent="457200">
              <a:buNone/>
            </a:pPr>
            <a:r>
              <a:rPr lang="zh-CN" altLang="en-US" sz="2000">
                <a:sym typeface="+mn-ea"/>
              </a:rPr>
              <a:t>and its ordering relationships with other memory operations</a:t>
            </a:r>
            <a:endParaRPr lang="zh-CN" altLang="en-US" sz="2000">
              <a:sym typeface="+mn-ea"/>
            </a:endParaRPr>
          </a:p>
          <a:p>
            <a:pPr marL="457200" lvl="1" indent="457200">
              <a:buNone/>
            </a:pPr>
            <a:endParaRPr lang="zh-CN" altLang="en-US" sz="2000"/>
          </a:p>
          <a:p>
            <a:pPr lvl="1"/>
            <a:r>
              <a:rPr lang="en-US" altLang="zh-CN" sz="2000"/>
              <a:t>link, </a:t>
            </a:r>
            <a:r>
              <a:rPr lang="zh-CN" altLang="en-US" sz="2000"/>
              <a:t>&lt; pred,this,succ &gt;</a:t>
            </a:r>
            <a:endParaRPr lang="zh-CN" altLang="en-US" sz="2000"/>
          </a:p>
          <a:p>
            <a:pPr lvl="1"/>
            <a:endParaRPr lang="zh-CN" altLang="en-US" sz="2000"/>
          </a:p>
          <a:p>
            <a:pPr lvl="1"/>
            <a:r>
              <a:rPr lang="en-US" altLang="zh-CN" sz="2000"/>
              <a:t>C</a:t>
            </a:r>
            <a:r>
              <a:rPr lang="zh-CN" altLang="en-US" sz="2000"/>
              <a:t>ompiler ensures</a:t>
            </a:r>
            <a:r>
              <a:rPr lang="en-US" altLang="zh-CN" sz="2000"/>
              <a:t> </a:t>
            </a:r>
            <a:r>
              <a:rPr lang="zh-CN" altLang="en-US" sz="2000"/>
              <a:t>that sequence numbers </a:t>
            </a:r>
            <a:endParaRPr lang="zh-CN" altLang="en-US" sz="2000"/>
          </a:p>
          <a:p>
            <a:pPr marL="457200" lvl="2" indent="457200">
              <a:buNone/>
            </a:pPr>
            <a:r>
              <a:rPr lang="zh-CN" altLang="en-US" sz="2000">
                <a:solidFill>
                  <a:srgbClr val="FF0000"/>
                </a:solidFill>
                <a:sym typeface="+mn-ea"/>
              </a:rPr>
              <a:t>increase</a:t>
            </a:r>
            <a:r>
              <a:rPr lang="zh-CN" altLang="en-US" sz="2000">
                <a:sym typeface="+mn-ea"/>
              </a:rPr>
              <a:t> along any path through the</a:t>
            </a:r>
            <a:r>
              <a:rPr lang="en-US" altLang="zh-CN" sz="2000">
                <a:sym typeface="+mn-ea"/>
              </a:rPr>
              <a:t> </a:t>
            </a:r>
            <a:r>
              <a:rPr lang="zh-CN" altLang="en-US" sz="2000">
                <a:sym typeface="+mn-ea"/>
              </a:rPr>
              <a:t>wave.</a:t>
            </a:r>
            <a:endParaRPr lang="zh-CN" altLang="en-US" sz="2000">
              <a:sym typeface="+mn-ea"/>
            </a:endParaRPr>
          </a:p>
          <a:p>
            <a:pPr marL="457200" lvl="2" indent="457200">
              <a:buNone/>
            </a:pPr>
            <a:endParaRPr lang="zh-CN" altLang="en-US" sz="2000"/>
          </a:p>
          <a:p>
            <a:pPr lvl="1"/>
            <a:r>
              <a:rPr lang="en-US" altLang="zh-CN" sz="2000"/>
              <a:t>For branch, use “</a:t>
            </a:r>
            <a:r>
              <a:rPr lang="en-US" altLang="zh-CN" sz="2000">
                <a:solidFill>
                  <a:srgbClr val="FF0000"/>
                </a:solidFill>
              </a:rPr>
              <a:t>?</a:t>
            </a:r>
            <a:r>
              <a:rPr lang="en-US" altLang="zh-CN" sz="2000"/>
              <a:t>”</a:t>
            </a:r>
            <a:endParaRPr lang="en-US" altLang="zh-CN" sz="2000"/>
          </a:p>
          <a:p>
            <a:pPr lvl="1"/>
            <a:endParaRPr lang="en-US" altLang="zh-CN" sz="2000"/>
          </a:p>
          <a:p>
            <a:pPr lvl="1"/>
            <a:r>
              <a:rPr lang="en-US" altLang="zh-CN" sz="2000"/>
              <a:t>no gap rule, use”</a:t>
            </a:r>
            <a:r>
              <a:rPr lang="en-US" altLang="zh-CN" sz="2000" i="1">
                <a:solidFill>
                  <a:srgbClr val="FF0000"/>
                </a:solidFill>
              </a:rPr>
              <a:t>MEMORY-NOP</a:t>
            </a:r>
            <a:r>
              <a:rPr lang="en-US" altLang="zh-CN" sz="2000"/>
              <a:t>”</a:t>
            </a:r>
            <a:endParaRPr lang="en-US" altLang="zh-CN" sz="2000"/>
          </a:p>
          <a:p>
            <a:pPr lvl="1"/>
            <a:endParaRPr lang="en-US" altLang="zh-CN" sz="2000"/>
          </a:p>
          <a:p>
            <a:pPr lvl="1"/>
            <a:r>
              <a:rPr lang="en-US" altLang="zh-CN" sz="2000"/>
              <a:t>wave-ordered store buffer</a:t>
            </a:r>
            <a:endParaRPr lang="en-US" altLang="zh-CN"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The Wave</a:t>
            </a:r>
            <a:r>
              <a:rPr lang="en-US" altLang="zh-CN">
                <a:sym typeface="+mn-ea"/>
              </a:rPr>
              <a:t>Cache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Grid of processing elements for: </a:t>
            </a:r>
            <a:endParaRPr lang="zh-CN" altLang="en-US"/>
          </a:p>
          <a:p>
            <a:pPr lvl="1"/>
            <a:r>
              <a:rPr lang="zh-CN" altLang="en-US"/>
              <a:t>control instruction placement</a:t>
            </a:r>
            <a:endParaRPr lang="zh-CN" altLang="en-US"/>
          </a:p>
          <a:p>
            <a:pPr lvl="1"/>
            <a:r>
              <a:rPr lang="zh-CN" altLang="en-US"/>
              <a:t>input output queues</a:t>
            </a:r>
            <a:endParaRPr lang="zh-CN" altLang="en-US"/>
          </a:p>
          <a:p>
            <a:pPr lvl="1"/>
            <a:r>
              <a:rPr lang="zh-CN" altLang="en-US"/>
              <a:t>communication logic</a:t>
            </a:r>
            <a:endParaRPr lang="zh-CN" altLang="en-US"/>
          </a:p>
          <a:p>
            <a:pPr lvl="1"/>
            <a:r>
              <a:rPr lang="zh-CN" altLang="en-US"/>
              <a:t>functional unit</a:t>
            </a:r>
            <a:endParaRPr lang="zh-CN" altLang="en-US"/>
          </a:p>
          <a:p>
            <a:r>
              <a:rPr lang="zh-CN" altLang="en-US"/>
              <a:t>Cluster of 4 PEs:</a:t>
            </a:r>
            <a:endParaRPr lang="zh-CN" altLang="en-US"/>
          </a:p>
          <a:p>
            <a:pPr lvl="1"/>
            <a:r>
              <a:rPr lang="zh-CN" altLang="en-US"/>
              <a:t>L1 cache</a:t>
            </a:r>
            <a:endParaRPr lang="zh-CN" altLang="en-US"/>
          </a:p>
          <a:p>
            <a:pPr lvl="1"/>
            <a:r>
              <a:rPr lang="zh-CN" altLang="en-US"/>
              <a:t>Store buffer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2540" y="1378585"/>
            <a:ext cx="5027295" cy="46659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734935" y="1964055"/>
            <a:ext cx="4315460" cy="338328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Example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04035"/>
            <a:ext cx="7440295" cy="4373245"/>
          </a:xfrm>
        </p:spPr>
        <p:txBody>
          <a:bodyPr/>
          <a:p>
            <a:r>
              <a:rPr lang="en-US" altLang="zh-CN"/>
              <a:t>Compilation</a:t>
            </a:r>
            <a:endParaRPr lang="en-US" altLang="zh-CN"/>
          </a:p>
          <a:p>
            <a:pPr lvl="1"/>
            <a:r>
              <a:rPr lang="en-US" altLang="zh-CN" sz="2000"/>
              <a:t>decompose the dataflow graph into waves</a:t>
            </a:r>
            <a:endParaRPr lang="en-US" altLang="zh-CN" sz="2000"/>
          </a:p>
          <a:p>
            <a:pPr lvl="1"/>
            <a:endParaRPr lang="en-US" altLang="zh-CN" sz="2000"/>
          </a:p>
          <a:p>
            <a:pPr lvl="1"/>
            <a:r>
              <a:rPr lang="en-US" altLang="zh-CN" sz="2000"/>
              <a:t>insert MEMORY-NOP instructions</a:t>
            </a:r>
            <a:endParaRPr lang="en-US" altLang="zh-CN" sz="2000"/>
          </a:p>
          <a:p>
            <a:pPr lvl="1"/>
            <a:endParaRPr lang="en-US" altLang="zh-CN" sz="2000"/>
          </a:p>
          <a:p>
            <a:pPr lvl="1"/>
            <a:r>
              <a:rPr lang="en-US" altLang="zh-CN" sz="2000"/>
              <a:t>assign sequence numbers to the memory operations </a:t>
            </a:r>
            <a:endParaRPr lang="en-US" altLang="zh-CN" sz="2000"/>
          </a:p>
          <a:p>
            <a:pPr lvl="1"/>
            <a:endParaRPr lang="en-US" altLang="zh-CN" sz="2000"/>
          </a:p>
          <a:p>
            <a:pPr lvl="1"/>
            <a:r>
              <a:rPr lang="en-US" altLang="zh-CN" sz="2000"/>
              <a:t>filling in the predecessor and successor fields</a:t>
            </a:r>
            <a:endParaRPr lang="en-US" altLang="zh-CN" sz="2000"/>
          </a:p>
          <a:p>
            <a:pPr lvl="1"/>
            <a:endParaRPr lang="en-US" altLang="zh-CN" sz="2000"/>
          </a:p>
          <a:p>
            <a:pPr lvl="1"/>
            <a:r>
              <a:rPr lang="en-US" altLang="zh-CN" sz="2000"/>
              <a:t>insert WAVE-ADVANCE instructions at the top of each wave for each live-in</a:t>
            </a:r>
            <a:endParaRPr lang="en-US" altLang="zh-CN"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Example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Encoding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Loading, finding, and replacing instructions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Ex</a:t>
            </a:r>
            <a:r>
              <a:rPr lang="en-US" altLang="zh-CN"/>
              <a:t>ecution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Termination</a:t>
            </a:r>
            <a:endParaRPr lang="en-US" altLang="zh-C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Example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77645" y="1327150"/>
            <a:ext cx="9397365" cy="527240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Results</a:t>
            </a:r>
            <a:endParaRPr lang="en-US" altLang="zh-CN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65250" y="1584325"/>
            <a:ext cx="3792855" cy="464629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305" y="1456055"/>
            <a:ext cx="4415790" cy="410908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Conclusion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en-US"/>
              <a:t>“Scalable, low complexity, high performance”</a:t>
            </a:r>
            <a:endParaRPr lang="zh-CN" altLang="en-US"/>
          </a:p>
          <a:p>
            <a:pPr lvl="1"/>
            <a:r>
              <a:rPr lang="zh-CN" altLang="en-US"/>
              <a:t> Is it actually scalable? Compiler Scalability?</a:t>
            </a:r>
            <a:endParaRPr lang="zh-CN" altLang="en-US"/>
          </a:p>
          <a:p>
            <a:pPr lvl="1"/>
            <a:endParaRPr lang="zh-CN" altLang="en-US"/>
          </a:p>
          <a:p>
            <a:r>
              <a:rPr lang="zh-CN" altLang="en-US"/>
              <a:t>Dataflow driven rather than von neumann style linearity</a:t>
            </a:r>
            <a:endParaRPr lang="zh-CN" altLang="en-US"/>
          </a:p>
          <a:p>
            <a:pPr lvl="1"/>
            <a:r>
              <a:rPr lang="zh-CN" altLang="en-US"/>
              <a:t> Increase in parallelism </a:t>
            </a:r>
            <a:endParaRPr lang="zh-CN" altLang="en-US"/>
          </a:p>
          <a:p>
            <a:pPr lvl="1"/>
            <a:endParaRPr lang="zh-CN" altLang="en-US"/>
          </a:p>
          <a:p>
            <a:r>
              <a:rPr lang="zh-CN" altLang="en-US"/>
              <a:t>Compiler vs programmer responsibility</a:t>
            </a:r>
            <a:endParaRPr lang="zh-CN" altLang="en-US"/>
          </a:p>
          <a:p>
            <a:pPr lvl="1"/>
            <a:r>
              <a:rPr lang="zh-CN" altLang="en-US"/>
              <a:t>Superscalar and WaveScalar both split up the program into blocks</a:t>
            </a:r>
            <a:endParaRPr lang="zh-CN" altLang="en-US"/>
          </a:p>
          <a:p>
            <a:pPr lvl="1"/>
            <a:r>
              <a:rPr lang="zh-CN" altLang="en-US"/>
              <a:t>Multi-core systems - programmer's responsibility</a:t>
            </a:r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ym typeface="+mn-ea"/>
              </a:rPr>
              <a:t>Groq: A</a:t>
            </a:r>
            <a:r>
              <a:rPr dirty="0">
                <a:sym typeface="+mn-ea"/>
              </a:rPr>
              <a:t> Tensor Streaming</a:t>
            </a:r>
            <a:br>
              <a:rPr dirty="0">
                <a:sym typeface="+mn-ea"/>
              </a:rPr>
            </a:br>
            <a:r>
              <a:rPr dirty="0">
                <a:sym typeface="+mn-ea"/>
              </a:rPr>
              <a:t>Processor (TSP) </a:t>
            </a:r>
            <a:r>
              <a:rPr lang="en-US" dirty="0">
                <a:sym typeface="+mn-ea"/>
              </a:rPr>
              <a:t>A</a:t>
            </a:r>
            <a:r>
              <a:rPr dirty="0">
                <a:sym typeface="+mn-ea"/>
              </a:rPr>
              <a:t>rchitecture</a:t>
            </a:r>
            <a:endParaRPr dirty="0">
              <a:sym typeface="+mn-ea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</a:rPr>
              <a:t>F</a:t>
            </a:r>
            <a:r>
              <a:rPr lang="zh-CN" altLang="en-US" dirty="0">
                <a:latin typeface="+mn-lt"/>
              </a:rPr>
              <a:t>or Accelerating Deep Learning Workloads</a:t>
            </a:r>
            <a:endParaRPr lang="zh-CN" altLang="en-US" dirty="0">
              <a:latin typeface="+mn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Background &amp; </a:t>
            </a:r>
            <a:r>
              <a:rPr lang="en-US" altLang="zh-CN"/>
              <a:t>Motivation</a:t>
            </a:r>
            <a:endParaRPr lang="en-US" altLang="zh-CN"/>
          </a:p>
        </p:txBody>
      </p:sp>
      <p:sp>
        <p:nvSpPr>
          <p:cNvPr id="5" name="内容占位符 2"/>
          <p:cNvSpPr>
            <a:spLocks noGrp="1"/>
          </p:cNvSpPr>
          <p:nvPr/>
        </p:nvSpPr>
        <p:spPr>
          <a:xfrm>
            <a:off x="6477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Size and complexity in AI algorithms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Demand for domain-specific architecture</a:t>
            </a:r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effectLst/>
              </a:rPr>
              <a:t>Wave</a:t>
            </a:r>
            <a:r>
              <a:rPr lang="en-US" altLang="zh-CN" dirty="0">
                <a:effectLst/>
              </a:rPr>
              <a:t>Scalar</a:t>
            </a:r>
            <a:endParaRPr lang="en-US" altLang="zh-CN" dirty="0">
              <a:effectLst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>
              <a:latin typeface="+mn-l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Novelty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500505"/>
            <a:ext cx="5288280" cy="4676775"/>
          </a:xfrm>
        </p:spPr>
        <p:txBody>
          <a:bodyPr/>
          <a:p>
            <a:pPr marL="0" indent="0">
              <a:buNone/>
            </a:pPr>
            <a:r>
              <a:rPr lang="en-US" altLang="zh-CN" sz="3200" b="1"/>
              <a:t>Functonal Slicing</a:t>
            </a:r>
            <a:endParaRPr lang="en-US" altLang="zh-CN" sz="3200" b="1"/>
          </a:p>
          <a:p>
            <a:r>
              <a:rPr lang="en-US" altLang="zh-CN" sz="2400"/>
              <a:t>E</a:t>
            </a:r>
            <a:r>
              <a:rPr lang="zh-CN" altLang="en-US" sz="2400"/>
              <a:t>ach</a:t>
            </a:r>
            <a:r>
              <a:rPr lang="en-US" altLang="zh-CN" sz="2400"/>
              <a:t> </a:t>
            </a:r>
            <a:r>
              <a:rPr lang="zh-CN" altLang="en-US" sz="2400"/>
              <a:t>tile </a:t>
            </a:r>
            <a:r>
              <a:rPr lang="zh-CN" altLang="en-US" sz="2400">
                <a:sym typeface="+mn-ea"/>
              </a:rPr>
              <a:t>stacked vertically</a:t>
            </a:r>
            <a:r>
              <a:rPr lang="en-US" altLang="zh-CN" sz="2400">
                <a:sym typeface="+mn-ea"/>
              </a:rPr>
              <a:t> </a:t>
            </a:r>
            <a:r>
              <a:rPr lang="zh-CN" altLang="en-US" sz="2400"/>
              <a:t>implements a specific function</a:t>
            </a:r>
            <a:endParaRPr lang="zh-CN" altLang="en-US" sz="2400"/>
          </a:p>
          <a:p>
            <a:pPr marL="0" indent="0">
              <a:buNone/>
            </a:pPr>
            <a:endParaRPr lang="zh-CN" altLang="en-US" sz="2400"/>
          </a:p>
          <a:p>
            <a:r>
              <a:rPr lang="en-US" altLang="zh-CN" sz="2400"/>
              <a:t>“</a:t>
            </a:r>
            <a:r>
              <a:rPr lang="zh-CN" altLang="en-US" sz="2400"/>
              <a:t>slice</a:t>
            </a:r>
            <a:r>
              <a:rPr lang="en-US" altLang="zh-CN" sz="2400"/>
              <a:t>”</a:t>
            </a:r>
            <a:r>
              <a:rPr lang="zh-CN" altLang="en-US" sz="2400"/>
              <a:t> in the Y-dimension </a:t>
            </a:r>
            <a:endParaRPr lang="zh-CN" altLang="en-US" sz="2400"/>
          </a:p>
          <a:p>
            <a:endParaRPr lang="zh-CN" altLang="en-US" sz="2400"/>
          </a:p>
          <a:p>
            <a:r>
              <a:rPr lang="en-US" altLang="zh-CN" sz="2400"/>
              <a:t>S</a:t>
            </a:r>
            <a:r>
              <a:rPr lang="zh-CN" altLang="en-US" sz="2400"/>
              <a:t>lice </a:t>
            </a:r>
            <a:r>
              <a:rPr lang="en-US" altLang="zh-CN" sz="2400"/>
              <a:t>is controlled by specific instructions independently </a:t>
            </a:r>
            <a:endParaRPr lang="zh-CN" altLang="en-US" sz="2400"/>
          </a:p>
          <a:p>
            <a:endParaRPr lang="zh-CN" altLang="en-US" sz="2400"/>
          </a:p>
        </p:txBody>
      </p:sp>
      <p:sp>
        <p:nvSpPr>
          <p:cNvPr id="6" name="矩形 5"/>
          <p:cNvSpPr/>
          <p:nvPr/>
        </p:nvSpPr>
        <p:spPr>
          <a:xfrm>
            <a:off x="6222365" y="459295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222365" y="404241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222365" y="349186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222365" y="260159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222365" y="205105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222365" y="150050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716395" y="459295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6716395" y="404241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716395" y="349186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716395" y="260159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6716395" y="205105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716395" y="150050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7210425" y="459295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210425" y="404241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7210425" y="349186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7210425" y="260159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7210425" y="205105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7210425" y="150050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7920355" y="459295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920355" y="404241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7920355" y="349186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7920355" y="260159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7920355" y="205105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7920355" y="150050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8399145" y="4592955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8399145" y="4042410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8399145" y="3491865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8399145" y="2601595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8399145" y="2051050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399145" y="1500505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8877935" y="459295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8877935" y="404241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8877935" y="349186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8877935" y="260159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8877935" y="205105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8877935" y="150050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9531350" y="459295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9531350" y="404241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9531350" y="349186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9531350" y="260159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9531350" y="205105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9531350" y="150050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0025380" y="459295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10025380" y="404241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10025380" y="349186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10025380" y="260159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10025380" y="205105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10025380" y="150050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10519410" y="459295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10519410" y="404241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10519410" y="349186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10519410" y="260159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10519410" y="205105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10519410" y="150050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1" name="直接连接符 60"/>
          <p:cNvCxnSpPr/>
          <p:nvPr/>
        </p:nvCxnSpPr>
        <p:spPr>
          <a:xfrm>
            <a:off x="6629400" y="1155065"/>
            <a:ext cx="0" cy="3817620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>
            <a:off x="7131050" y="1155065"/>
            <a:ext cx="0" cy="3808095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>
            <a:off x="8326755" y="1155065"/>
            <a:ext cx="0" cy="3855085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8811260" y="1155065"/>
            <a:ext cx="0" cy="3836035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9935845" y="1155065"/>
            <a:ext cx="0" cy="3845560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10439400" y="1155065"/>
            <a:ext cx="0" cy="3845560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7590155" y="158432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>
            <a:off x="7590155" y="216916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>
            <a:off x="7590155" y="271970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>
            <a:off x="7590155" y="357568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7590155" y="416052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7590155" y="471106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9222740" y="158432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9222740" y="216916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9222740" y="271970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>
            <a:off x="9222740" y="357568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/>
        </p:nvCxnSpPr>
        <p:spPr>
          <a:xfrm>
            <a:off x="9222740" y="416052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>
            <a:off x="9222740" y="471106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2" idx="3"/>
            <a:endCxn id="18" idx="1"/>
          </p:cNvCxnSpPr>
          <p:nvPr/>
        </p:nvCxnSpPr>
        <p:spPr>
          <a:xfrm>
            <a:off x="6542405" y="161861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>
            <a:off x="6542405" y="21691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>
            <a:off x="6542405" y="27197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3" name="直接连接符 82"/>
          <p:cNvCxnSpPr/>
          <p:nvPr/>
        </p:nvCxnSpPr>
        <p:spPr>
          <a:xfrm>
            <a:off x="6542405" y="36099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>
            <a:off x="6542405" y="416052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>
            <a:off x="6542405" y="471106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>
            <a:off x="7036435" y="161861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>
            <a:off x="7036435" y="21691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>
            <a:off x="7036435" y="27197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>
            <a:off x="7036435" y="36099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>
            <a:off x="7036435" y="416052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>
            <a:off x="7036435" y="471106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/>
        </p:nvCxnSpPr>
        <p:spPr>
          <a:xfrm>
            <a:off x="8240395" y="161861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>
            <a:off x="8240395" y="21691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>
            <a:off x="8240395" y="27197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>
            <a:off x="8240395" y="36099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>
            <a:off x="8240395" y="416052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>
            <a:off x="8240395" y="471106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>
            <a:off x="8703945" y="161861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>
            <a:off x="8703945" y="21691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>
            <a:off x="8703945" y="27197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>
            <a:off x="8703945" y="36099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>
            <a:off x="8703945" y="416052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/>
        </p:nvCxnSpPr>
        <p:spPr>
          <a:xfrm>
            <a:off x="8703945" y="471106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/>
        </p:nvCxnSpPr>
        <p:spPr>
          <a:xfrm>
            <a:off x="9851390" y="161861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/>
        </p:nvCxnSpPr>
        <p:spPr>
          <a:xfrm>
            <a:off x="9851390" y="21691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6" name="直接连接符 105"/>
          <p:cNvCxnSpPr/>
          <p:nvPr/>
        </p:nvCxnSpPr>
        <p:spPr>
          <a:xfrm>
            <a:off x="9851390" y="27197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/>
        </p:nvCxnSpPr>
        <p:spPr>
          <a:xfrm>
            <a:off x="9851390" y="36099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>
            <a:off x="9851390" y="416052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>
            <a:off x="9851390" y="471106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>
            <a:off x="10345420" y="161861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>
            <a:off x="10345420" y="21691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2" name="直接连接符 111"/>
          <p:cNvCxnSpPr/>
          <p:nvPr/>
        </p:nvCxnSpPr>
        <p:spPr>
          <a:xfrm>
            <a:off x="10345420" y="27197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3" name="直接连接符 112"/>
          <p:cNvCxnSpPr/>
          <p:nvPr/>
        </p:nvCxnSpPr>
        <p:spPr>
          <a:xfrm>
            <a:off x="10345420" y="36099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4" name="直接连接符 113"/>
          <p:cNvCxnSpPr/>
          <p:nvPr/>
        </p:nvCxnSpPr>
        <p:spPr>
          <a:xfrm>
            <a:off x="10345420" y="416052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5" name="直接连接符 114"/>
          <p:cNvCxnSpPr/>
          <p:nvPr/>
        </p:nvCxnSpPr>
        <p:spPr>
          <a:xfrm>
            <a:off x="10345420" y="471106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6" name="文本框 115"/>
          <p:cNvSpPr txBox="1"/>
          <p:nvPr/>
        </p:nvSpPr>
        <p:spPr>
          <a:xfrm>
            <a:off x="6093460" y="1155065"/>
            <a:ext cx="622935" cy="236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MXM</a:t>
            </a:r>
            <a:endParaRPr lang="en-US" altLang="zh-CN" sz="1400"/>
          </a:p>
        </p:txBody>
      </p:sp>
      <p:sp>
        <p:nvSpPr>
          <p:cNvPr id="117" name="文本框 116"/>
          <p:cNvSpPr txBox="1"/>
          <p:nvPr/>
        </p:nvSpPr>
        <p:spPr>
          <a:xfrm>
            <a:off x="6587490" y="1155700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SXM</a:t>
            </a:r>
            <a:endParaRPr lang="en-US" altLang="zh-CN" sz="1400"/>
          </a:p>
        </p:txBody>
      </p:sp>
      <p:sp>
        <p:nvSpPr>
          <p:cNvPr id="118" name="文本框 117"/>
          <p:cNvSpPr txBox="1"/>
          <p:nvPr/>
        </p:nvSpPr>
        <p:spPr>
          <a:xfrm>
            <a:off x="10439400" y="1155065"/>
            <a:ext cx="622300" cy="2368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MXM</a:t>
            </a:r>
            <a:endParaRPr lang="en-US" altLang="zh-CN" sz="1400"/>
          </a:p>
        </p:txBody>
      </p:sp>
      <p:sp>
        <p:nvSpPr>
          <p:cNvPr id="119" name="文本框 118"/>
          <p:cNvSpPr txBox="1"/>
          <p:nvPr/>
        </p:nvSpPr>
        <p:spPr>
          <a:xfrm>
            <a:off x="9896475" y="1156335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SXM</a:t>
            </a:r>
            <a:endParaRPr lang="en-US" altLang="zh-CN" sz="1400"/>
          </a:p>
        </p:txBody>
      </p:sp>
      <p:sp>
        <p:nvSpPr>
          <p:cNvPr id="120" name="文本框 119"/>
          <p:cNvSpPr txBox="1"/>
          <p:nvPr/>
        </p:nvSpPr>
        <p:spPr>
          <a:xfrm>
            <a:off x="8321675" y="1156335"/>
            <a:ext cx="556260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VXM</a:t>
            </a:r>
            <a:endParaRPr lang="en-US" altLang="zh-CN" sz="1400"/>
          </a:p>
        </p:txBody>
      </p:sp>
      <p:cxnSp>
        <p:nvCxnSpPr>
          <p:cNvPr id="121" name="直接箭头连接符 120"/>
          <p:cNvCxnSpPr/>
          <p:nvPr/>
        </p:nvCxnSpPr>
        <p:spPr>
          <a:xfrm>
            <a:off x="7210425" y="1391285"/>
            <a:ext cx="1045845" cy="0"/>
          </a:xfrm>
          <a:prstGeom prst="straightConnector1">
            <a:avLst/>
          </a:prstGeom>
          <a:ln w="19050">
            <a:solidFill>
              <a:srgbClr val="20202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2" name="直接箭头连接符 121"/>
          <p:cNvCxnSpPr/>
          <p:nvPr/>
        </p:nvCxnSpPr>
        <p:spPr>
          <a:xfrm>
            <a:off x="8850630" y="1391920"/>
            <a:ext cx="1045845" cy="0"/>
          </a:xfrm>
          <a:prstGeom prst="straightConnector1">
            <a:avLst/>
          </a:prstGeom>
          <a:ln w="19050">
            <a:solidFill>
              <a:srgbClr val="20202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/>
        </p:nvSpPr>
        <p:spPr>
          <a:xfrm>
            <a:off x="7432675" y="1098550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MEM</a:t>
            </a:r>
            <a:endParaRPr lang="en-US" altLang="zh-CN" sz="1400"/>
          </a:p>
        </p:txBody>
      </p:sp>
      <p:sp>
        <p:nvSpPr>
          <p:cNvPr id="124" name="文本框 123"/>
          <p:cNvSpPr txBox="1"/>
          <p:nvPr/>
        </p:nvSpPr>
        <p:spPr>
          <a:xfrm>
            <a:off x="9065895" y="1098550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MEM</a:t>
            </a:r>
            <a:endParaRPr lang="en-US" altLang="zh-CN" sz="1400"/>
          </a:p>
        </p:txBody>
      </p:sp>
      <p:sp>
        <p:nvSpPr>
          <p:cNvPr id="125" name="矩形 124"/>
          <p:cNvSpPr/>
          <p:nvPr/>
        </p:nvSpPr>
        <p:spPr>
          <a:xfrm>
            <a:off x="8399145" y="922655"/>
            <a:ext cx="334645" cy="404050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27" name="直接箭头连接符 126"/>
          <p:cNvCxnSpPr/>
          <p:nvPr/>
        </p:nvCxnSpPr>
        <p:spPr>
          <a:xfrm flipV="1">
            <a:off x="8821420" y="791845"/>
            <a:ext cx="225425" cy="188595"/>
          </a:xfrm>
          <a:prstGeom prst="straightConnector1">
            <a:avLst/>
          </a:prstGeom>
          <a:ln w="31750" cmpd="sng">
            <a:solidFill>
              <a:srgbClr val="FF33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8" name="文本框 127"/>
          <p:cNvSpPr txBox="1"/>
          <p:nvPr/>
        </p:nvSpPr>
        <p:spPr>
          <a:xfrm>
            <a:off x="8969375" y="517525"/>
            <a:ext cx="719455" cy="3308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Slice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0439400" y="1950085"/>
            <a:ext cx="461010" cy="423545"/>
          </a:xfrm>
          <a:prstGeom prst="ellipse">
            <a:avLst/>
          </a:prstGeom>
          <a:noFill/>
          <a:ln w="28575" cmpd="sng">
            <a:solidFill>
              <a:srgbClr val="FF3300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30" name="直接箭头连接符 129"/>
          <p:cNvCxnSpPr/>
          <p:nvPr/>
        </p:nvCxnSpPr>
        <p:spPr>
          <a:xfrm flipV="1">
            <a:off x="10937875" y="1950085"/>
            <a:ext cx="225425" cy="188595"/>
          </a:xfrm>
          <a:prstGeom prst="straightConnector1">
            <a:avLst/>
          </a:prstGeom>
          <a:ln w="31750" cmpd="sng">
            <a:solidFill>
              <a:srgbClr val="FF33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1" name="文本框 130"/>
          <p:cNvSpPr txBox="1"/>
          <p:nvPr/>
        </p:nvSpPr>
        <p:spPr>
          <a:xfrm>
            <a:off x="11163300" y="1619250"/>
            <a:ext cx="622300" cy="3308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Tile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6222365" y="505142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3" name="矩形 132"/>
          <p:cNvSpPr/>
          <p:nvPr/>
        </p:nvSpPr>
        <p:spPr>
          <a:xfrm>
            <a:off x="6716395" y="505142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4" name="矩形 133"/>
          <p:cNvSpPr/>
          <p:nvPr/>
        </p:nvSpPr>
        <p:spPr>
          <a:xfrm>
            <a:off x="7210425" y="505142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37" name="直接连接符 136"/>
          <p:cNvCxnSpPr/>
          <p:nvPr/>
        </p:nvCxnSpPr>
        <p:spPr>
          <a:xfrm>
            <a:off x="7590155" y="516953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8" name="矩形 137"/>
          <p:cNvSpPr/>
          <p:nvPr/>
        </p:nvSpPr>
        <p:spPr>
          <a:xfrm>
            <a:off x="9531350" y="505142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9" name="矩形 138"/>
          <p:cNvSpPr/>
          <p:nvPr/>
        </p:nvSpPr>
        <p:spPr>
          <a:xfrm>
            <a:off x="10025380" y="505142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0" name="矩形 139"/>
          <p:cNvSpPr/>
          <p:nvPr/>
        </p:nvSpPr>
        <p:spPr>
          <a:xfrm>
            <a:off x="10519410" y="505142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1" name="矩形 140"/>
          <p:cNvSpPr/>
          <p:nvPr/>
        </p:nvSpPr>
        <p:spPr>
          <a:xfrm>
            <a:off x="7920355" y="505142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2" name="矩形 141"/>
          <p:cNvSpPr/>
          <p:nvPr/>
        </p:nvSpPr>
        <p:spPr>
          <a:xfrm>
            <a:off x="8414385" y="505142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8877935" y="505142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44" name="直接连接符 143"/>
          <p:cNvCxnSpPr/>
          <p:nvPr/>
        </p:nvCxnSpPr>
        <p:spPr>
          <a:xfrm>
            <a:off x="9228455" y="516953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6" name="矩形 145"/>
          <p:cNvSpPr/>
          <p:nvPr/>
        </p:nvSpPr>
        <p:spPr>
          <a:xfrm>
            <a:off x="6172200" y="4991100"/>
            <a:ext cx="4728845" cy="3892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47" name="直接箭头连接符 146"/>
          <p:cNvCxnSpPr/>
          <p:nvPr/>
        </p:nvCxnSpPr>
        <p:spPr>
          <a:xfrm>
            <a:off x="8096250" y="5380355"/>
            <a:ext cx="0" cy="306070"/>
          </a:xfrm>
          <a:prstGeom prst="straightConnector1">
            <a:avLst/>
          </a:prstGeom>
          <a:ln w="31750" cmpd="sng">
            <a:solidFill>
              <a:srgbClr val="FF33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/>
        </p:nvSpPr>
        <p:spPr>
          <a:xfrm>
            <a:off x="7210425" y="5686425"/>
            <a:ext cx="2608580" cy="3308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Instruction Control Unit</a:t>
            </a:r>
            <a:endParaRPr lang="en-US" altLang="zh-CN">
              <a:solidFill>
                <a:srgbClr val="FF0000"/>
              </a:solidFill>
            </a:endParaRPr>
          </a:p>
        </p:txBody>
      </p:sp>
      <p:cxnSp>
        <p:nvCxnSpPr>
          <p:cNvPr id="4" name="直接连接符 3"/>
          <p:cNvCxnSpPr/>
          <p:nvPr>
            <p:custDataLst>
              <p:tags r:id="rId1"/>
            </p:custDataLst>
          </p:nvPr>
        </p:nvCxnSpPr>
        <p:spPr>
          <a:xfrm>
            <a:off x="6369685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>
            <p:custDataLst>
              <p:tags r:id="rId2"/>
            </p:custDataLst>
          </p:nvPr>
        </p:nvCxnSpPr>
        <p:spPr>
          <a:xfrm>
            <a:off x="6876415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3"/>
            </p:custDataLst>
          </p:nvPr>
        </p:nvCxnSpPr>
        <p:spPr>
          <a:xfrm>
            <a:off x="7370445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>
            <p:custDataLst>
              <p:tags r:id="rId4"/>
            </p:custDataLst>
          </p:nvPr>
        </p:nvCxnSpPr>
        <p:spPr>
          <a:xfrm>
            <a:off x="8096250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6" name="直接连接符 125"/>
          <p:cNvCxnSpPr/>
          <p:nvPr>
            <p:custDataLst>
              <p:tags r:id="rId5"/>
            </p:custDataLst>
          </p:nvPr>
        </p:nvCxnSpPr>
        <p:spPr>
          <a:xfrm>
            <a:off x="8566150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5" name="直接连接符 134"/>
          <p:cNvCxnSpPr/>
          <p:nvPr>
            <p:custDataLst>
              <p:tags r:id="rId6"/>
            </p:custDataLst>
          </p:nvPr>
        </p:nvCxnSpPr>
        <p:spPr>
          <a:xfrm>
            <a:off x="9046845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>
            <p:custDataLst>
              <p:tags r:id="rId7"/>
            </p:custDataLst>
          </p:nvPr>
        </p:nvCxnSpPr>
        <p:spPr>
          <a:xfrm>
            <a:off x="9688830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5" name="直接连接符 144"/>
          <p:cNvCxnSpPr/>
          <p:nvPr>
            <p:custDataLst>
              <p:tags r:id="rId8"/>
            </p:custDataLst>
          </p:nvPr>
        </p:nvCxnSpPr>
        <p:spPr>
          <a:xfrm>
            <a:off x="10208260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9" name="直接连接符 148"/>
          <p:cNvCxnSpPr/>
          <p:nvPr>
            <p:custDataLst>
              <p:tags r:id="rId9"/>
            </p:custDataLst>
          </p:nvPr>
        </p:nvCxnSpPr>
        <p:spPr>
          <a:xfrm>
            <a:off x="10679430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Novelty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500505"/>
            <a:ext cx="5288280" cy="4676775"/>
          </a:xfrm>
        </p:spPr>
        <p:txBody>
          <a:bodyPr>
            <a:normAutofit lnSpcReduction="10000"/>
          </a:bodyPr>
          <a:p>
            <a:pPr marL="0" indent="0">
              <a:buNone/>
            </a:pPr>
            <a:r>
              <a:rPr lang="en-US" altLang="zh-CN" sz="3200" b="1"/>
              <a:t>Functonal Slicing</a:t>
            </a:r>
            <a:endParaRPr lang="en-US" altLang="zh-CN" sz="3200" b="1"/>
          </a:p>
          <a:p>
            <a:r>
              <a:rPr lang="en-US" altLang="zh-CN" sz="2400"/>
              <a:t>SIMD in slice’s tiles</a:t>
            </a:r>
            <a:endParaRPr lang="en-US" altLang="zh-CN" sz="2400"/>
          </a:p>
          <a:p>
            <a:endParaRPr lang="en-US" altLang="zh-CN" sz="2400"/>
          </a:p>
          <a:p>
            <a:r>
              <a:rPr lang="zh-CN" altLang="en-US" sz="2400"/>
              <a:t>ICU</a:t>
            </a:r>
            <a:r>
              <a:rPr lang="en-US" altLang="zh-CN" sz="2400"/>
              <a:t>: decode </a:t>
            </a:r>
            <a:r>
              <a:rPr lang="zh-CN" altLang="en-US" sz="2400"/>
              <a:t>and dispatch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Each</a:t>
            </a:r>
            <a:r>
              <a:rPr lang="en-US" altLang="zh-CN" sz="2400"/>
              <a:t> </a:t>
            </a:r>
            <a:r>
              <a:rPr lang="zh-CN" altLang="en-US" sz="2400"/>
              <a:t>slice</a:t>
            </a:r>
            <a:r>
              <a:rPr lang="en-US" altLang="zh-CN" sz="2400"/>
              <a:t> </a:t>
            </a:r>
            <a:r>
              <a:rPr lang="zh-CN" altLang="en-US" sz="2400"/>
              <a:t>implements a 20-stage vector pipeline </a:t>
            </a:r>
            <a:endParaRPr lang="zh-CN" altLang="en-US" sz="2400"/>
          </a:p>
          <a:p>
            <a:endParaRPr lang="zh-CN" altLang="en-US" sz="2400"/>
          </a:p>
          <a:p>
            <a:r>
              <a:rPr lang="en-US" altLang="zh-CN" sz="2400"/>
              <a:t>E</a:t>
            </a:r>
            <a:r>
              <a:rPr lang="zh-CN" altLang="en-US" sz="2400"/>
              <a:t>ach tile produc</a:t>
            </a:r>
            <a:r>
              <a:rPr lang="en-US" altLang="zh-CN" sz="2400"/>
              <a:t>es</a:t>
            </a:r>
            <a:r>
              <a:rPr lang="zh-CN" altLang="en-US" sz="2400"/>
              <a:t> 16 elements.</a:t>
            </a:r>
            <a:endParaRPr lang="zh-CN" altLang="en-US" sz="2400"/>
          </a:p>
          <a:p>
            <a:endParaRPr lang="zh-CN" altLang="en-US" sz="2400"/>
          </a:p>
        </p:txBody>
      </p:sp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6407150" y="465074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6407150" y="410019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6407150" y="354965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6407150" y="265938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>
            <p:custDataLst>
              <p:tags r:id="rId5"/>
            </p:custDataLst>
          </p:nvPr>
        </p:nvSpPr>
        <p:spPr>
          <a:xfrm>
            <a:off x="6407150" y="210883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>
            <p:custDataLst>
              <p:tags r:id="rId6"/>
            </p:custDataLst>
          </p:nvPr>
        </p:nvSpPr>
        <p:spPr>
          <a:xfrm>
            <a:off x="6407150" y="155829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7"/>
            </p:custDataLst>
          </p:nvPr>
        </p:nvSpPr>
        <p:spPr>
          <a:xfrm>
            <a:off x="6901180" y="465074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>
            <p:custDataLst>
              <p:tags r:id="rId8"/>
            </p:custDataLst>
          </p:nvPr>
        </p:nvSpPr>
        <p:spPr>
          <a:xfrm>
            <a:off x="6901180" y="410019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>
            <p:custDataLst>
              <p:tags r:id="rId9"/>
            </p:custDataLst>
          </p:nvPr>
        </p:nvSpPr>
        <p:spPr>
          <a:xfrm>
            <a:off x="6901180" y="354965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>
            <p:custDataLst>
              <p:tags r:id="rId10"/>
            </p:custDataLst>
          </p:nvPr>
        </p:nvSpPr>
        <p:spPr>
          <a:xfrm>
            <a:off x="6901180" y="265938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矩形 16"/>
          <p:cNvSpPr/>
          <p:nvPr>
            <p:custDataLst>
              <p:tags r:id="rId11"/>
            </p:custDataLst>
          </p:nvPr>
        </p:nvSpPr>
        <p:spPr>
          <a:xfrm>
            <a:off x="6901180" y="210883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矩形 17"/>
          <p:cNvSpPr/>
          <p:nvPr>
            <p:custDataLst>
              <p:tags r:id="rId12"/>
            </p:custDataLst>
          </p:nvPr>
        </p:nvSpPr>
        <p:spPr>
          <a:xfrm>
            <a:off x="6901180" y="155829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>
            <p:custDataLst>
              <p:tags r:id="rId13"/>
            </p:custDataLst>
          </p:nvPr>
        </p:nvSpPr>
        <p:spPr>
          <a:xfrm>
            <a:off x="7395210" y="465074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矩形 19"/>
          <p:cNvSpPr/>
          <p:nvPr>
            <p:custDataLst>
              <p:tags r:id="rId14"/>
            </p:custDataLst>
          </p:nvPr>
        </p:nvSpPr>
        <p:spPr>
          <a:xfrm>
            <a:off x="7395210" y="410019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矩形 20"/>
          <p:cNvSpPr/>
          <p:nvPr>
            <p:custDataLst>
              <p:tags r:id="rId15"/>
            </p:custDataLst>
          </p:nvPr>
        </p:nvSpPr>
        <p:spPr>
          <a:xfrm>
            <a:off x="7395210" y="354965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>
            <p:custDataLst>
              <p:tags r:id="rId16"/>
            </p:custDataLst>
          </p:nvPr>
        </p:nvSpPr>
        <p:spPr>
          <a:xfrm>
            <a:off x="7395210" y="265938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>
            <p:custDataLst>
              <p:tags r:id="rId17"/>
            </p:custDataLst>
          </p:nvPr>
        </p:nvSpPr>
        <p:spPr>
          <a:xfrm>
            <a:off x="7395210" y="210883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矩形 23"/>
          <p:cNvSpPr/>
          <p:nvPr>
            <p:custDataLst>
              <p:tags r:id="rId18"/>
            </p:custDataLst>
          </p:nvPr>
        </p:nvSpPr>
        <p:spPr>
          <a:xfrm>
            <a:off x="7395210" y="155829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>
            <p:custDataLst>
              <p:tags r:id="rId19"/>
            </p:custDataLst>
          </p:nvPr>
        </p:nvSpPr>
        <p:spPr>
          <a:xfrm>
            <a:off x="8105140" y="465074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>
            <p:custDataLst>
              <p:tags r:id="rId20"/>
            </p:custDataLst>
          </p:nvPr>
        </p:nvSpPr>
        <p:spPr>
          <a:xfrm>
            <a:off x="8105140" y="410019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矩形 26"/>
          <p:cNvSpPr/>
          <p:nvPr>
            <p:custDataLst>
              <p:tags r:id="rId21"/>
            </p:custDataLst>
          </p:nvPr>
        </p:nvSpPr>
        <p:spPr>
          <a:xfrm>
            <a:off x="8105140" y="354965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矩形 27"/>
          <p:cNvSpPr/>
          <p:nvPr>
            <p:custDataLst>
              <p:tags r:id="rId22"/>
            </p:custDataLst>
          </p:nvPr>
        </p:nvSpPr>
        <p:spPr>
          <a:xfrm>
            <a:off x="8105140" y="265938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>
            <p:custDataLst>
              <p:tags r:id="rId23"/>
            </p:custDataLst>
          </p:nvPr>
        </p:nvSpPr>
        <p:spPr>
          <a:xfrm>
            <a:off x="8105140" y="210883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>
            <p:custDataLst>
              <p:tags r:id="rId24"/>
            </p:custDataLst>
          </p:nvPr>
        </p:nvSpPr>
        <p:spPr>
          <a:xfrm>
            <a:off x="8105140" y="155829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矩形 30"/>
          <p:cNvSpPr/>
          <p:nvPr>
            <p:custDataLst>
              <p:tags r:id="rId25"/>
            </p:custDataLst>
          </p:nvPr>
        </p:nvSpPr>
        <p:spPr>
          <a:xfrm>
            <a:off x="8583930" y="4650740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>
            <p:custDataLst>
              <p:tags r:id="rId26"/>
            </p:custDataLst>
          </p:nvPr>
        </p:nvSpPr>
        <p:spPr>
          <a:xfrm>
            <a:off x="8583930" y="4100195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>
            <p:custDataLst>
              <p:tags r:id="rId27"/>
            </p:custDataLst>
          </p:nvPr>
        </p:nvSpPr>
        <p:spPr>
          <a:xfrm>
            <a:off x="8583930" y="3549650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>
            <p:custDataLst>
              <p:tags r:id="rId28"/>
            </p:custDataLst>
          </p:nvPr>
        </p:nvSpPr>
        <p:spPr>
          <a:xfrm>
            <a:off x="8583930" y="2659380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>
            <p:custDataLst>
              <p:tags r:id="rId29"/>
            </p:custDataLst>
          </p:nvPr>
        </p:nvSpPr>
        <p:spPr>
          <a:xfrm>
            <a:off x="8583930" y="2108835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>
            <p:custDataLst>
              <p:tags r:id="rId30"/>
            </p:custDataLst>
          </p:nvPr>
        </p:nvSpPr>
        <p:spPr>
          <a:xfrm>
            <a:off x="8583930" y="1558290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>
            <p:custDataLst>
              <p:tags r:id="rId31"/>
            </p:custDataLst>
          </p:nvPr>
        </p:nvSpPr>
        <p:spPr>
          <a:xfrm>
            <a:off x="9062720" y="465074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>
            <p:custDataLst>
              <p:tags r:id="rId32"/>
            </p:custDataLst>
          </p:nvPr>
        </p:nvSpPr>
        <p:spPr>
          <a:xfrm>
            <a:off x="9062720" y="410019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>
            <p:custDataLst>
              <p:tags r:id="rId33"/>
            </p:custDataLst>
          </p:nvPr>
        </p:nvSpPr>
        <p:spPr>
          <a:xfrm>
            <a:off x="9062720" y="354965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>
            <p:custDataLst>
              <p:tags r:id="rId34"/>
            </p:custDataLst>
          </p:nvPr>
        </p:nvSpPr>
        <p:spPr>
          <a:xfrm>
            <a:off x="9062720" y="265938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>
            <p:custDataLst>
              <p:tags r:id="rId35"/>
            </p:custDataLst>
          </p:nvPr>
        </p:nvSpPr>
        <p:spPr>
          <a:xfrm>
            <a:off x="9062720" y="210883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矩形 41"/>
          <p:cNvSpPr/>
          <p:nvPr>
            <p:custDataLst>
              <p:tags r:id="rId36"/>
            </p:custDataLst>
          </p:nvPr>
        </p:nvSpPr>
        <p:spPr>
          <a:xfrm>
            <a:off x="9062720" y="155829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矩形 42"/>
          <p:cNvSpPr/>
          <p:nvPr>
            <p:custDataLst>
              <p:tags r:id="rId37"/>
            </p:custDataLst>
          </p:nvPr>
        </p:nvSpPr>
        <p:spPr>
          <a:xfrm>
            <a:off x="9716135" y="465074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矩形 43"/>
          <p:cNvSpPr/>
          <p:nvPr>
            <p:custDataLst>
              <p:tags r:id="rId38"/>
            </p:custDataLst>
          </p:nvPr>
        </p:nvSpPr>
        <p:spPr>
          <a:xfrm>
            <a:off x="9716135" y="410019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>
            <p:custDataLst>
              <p:tags r:id="rId39"/>
            </p:custDataLst>
          </p:nvPr>
        </p:nvSpPr>
        <p:spPr>
          <a:xfrm>
            <a:off x="9716135" y="354965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>
            <p:custDataLst>
              <p:tags r:id="rId40"/>
            </p:custDataLst>
          </p:nvPr>
        </p:nvSpPr>
        <p:spPr>
          <a:xfrm>
            <a:off x="9716135" y="265938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矩形 46"/>
          <p:cNvSpPr/>
          <p:nvPr>
            <p:custDataLst>
              <p:tags r:id="rId41"/>
            </p:custDataLst>
          </p:nvPr>
        </p:nvSpPr>
        <p:spPr>
          <a:xfrm>
            <a:off x="9716135" y="210883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>
            <p:custDataLst>
              <p:tags r:id="rId42"/>
            </p:custDataLst>
          </p:nvPr>
        </p:nvSpPr>
        <p:spPr>
          <a:xfrm>
            <a:off x="9716135" y="155829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矩形 48"/>
          <p:cNvSpPr/>
          <p:nvPr>
            <p:custDataLst>
              <p:tags r:id="rId43"/>
            </p:custDataLst>
          </p:nvPr>
        </p:nvSpPr>
        <p:spPr>
          <a:xfrm>
            <a:off x="10210165" y="465074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矩形 49"/>
          <p:cNvSpPr/>
          <p:nvPr>
            <p:custDataLst>
              <p:tags r:id="rId44"/>
            </p:custDataLst>
          </p:nvPr>
        </p:nvSpPr>
        <p:spPr>
          <a:xfrm>
            <a:off x="10210165" y="410019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矩形 50"/>
          <p:cNvSpPr/>
          <p:nvPr>
            <p:custDataLst>
              <p:tags r:id="rId45"/>
            </p:custDataLst>
          </p:nvPr>
        </p:nvSpPr>
        <p:spPr>
          <a:xfrm>
            <a:off x="10210165" y="354965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>
            <p:custDataLst>
              <p:tags r:id="rId46"/>
            </p:custDataLst>
          </p:nvPr>
        </p:nvSpPr>
        <p:spPr>
          <a:xfrm>
            <a:off x="10210165" y="265938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矩形 52"/>
          <p:cNvSpPr/>
          <p:nvPr>
            <p:custDataLst>
              <p:tags r:id="rId47"/>
            </p:custDataLst>
          </p:nvPr>
        </p:nvSpPr>
        <p:spPr>
          <a:xfrm>
            <a:off x="10210165" y="210883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矩形 53"/>
          <p:cNvSpPr/>
          <p:nvPr>
            <p:custDataLst>
              <p:tags r:id="rId48"/>
            </p:custDataLst>
          </p:nvPr>
        </p:nvSpPr>
        <p:spPr>
          <a:xfrm>
            <a:off x="10210165" y="155829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>
            <p:custDataLst>
              <p:tags r:id="rId49"/>
            </p:custDataLst>
          </p:nvPr>
        </p:nvSpPr>
        <p:spPr>
          <a:xfrm>
            <a:off x="10704195" y="465074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>
            <p:custDataLst>
              <p:tags r:id="rId50"/>
            </p:custDataLst>
          </p:nvPr>
        </p:nvSpPr>
        <p:spPr>
          <a:xfrm>
            <a:off x="10704195" y="410019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>
            <p:custDataLst>
              <p:tags r:id="rId51"/>
            </p:custDataLst>
          </p:nvPr>
        </p:nvSpPr>
        <p:spPr>
          <a:xfrm>
            <a:off x="10704195" y="354965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矩形 57"/>
          <p:cNvSpPr/>
          <p:nvPr>
            <p:custDataLst>
              <p:tags r:id="rId52"/>
            </p:custDataLst>
          </p:nvPr>
        </p:nvSpPr>
        <p:spPr>
          <a:xfrm>
            <a:off x="10704195" y="265938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>
            <p:custDataLst>
              <p:tags r:id="rId53"/>
            </p:custDataLst>
          </p:nvPr>
        </p:nvSpPr>
        <p:spPr>
          <a:xfrm>
            <a:off x="10704195" y="210883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矩形 59"/>
          <p:cNvSpPr/>
          <p:nvPr>
            <p:custDataLst>
              <p:tags r:id="rId54"/>
            </p:custDataLst>
          </p:nvPr>
        </p:nvSpPr>
        <p:spPr>
          <a:xfrm>
            <a:off x="10704195" y="155829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1" name="直接连接符 60"/>
          <p:cNvCxnSpPr/>
          <p:nvPr>
            <p:custDataLst>
              <p:tags r:id="rId55"/>
            </p:custDataLst>
          </p:nvPr>
        </p:nvCxnSpPr>
        <p:spPr>
          <a:xfrm>
            <a:off x="6814185" y="1212850"/>
            <a:ext cx="0" cy="3817620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>
            <p:custDataLst>
              <p:tags r:id="rId56"/>
            </p:custDataLst>
          </p:nvPr>
        </p:nvCxnSpPr>
        <p:spPr>
          <a:xfrm>
            <a:off x="7315835" y="1212850"/>
            <a:ext cx="0" cy="3808095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>
            <p:custDataLst>
              <p:tags r:id="rId57"/>
            </p:custDataLst>
          </p:nvPr>
        </p:nvCxnSpPr>
        <p:spPr>
          <a:xfrm>
            <a:off x="8511540" y="1212850"/>
            <a:ext cx="0" cy="3855085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>
            <p:custDataLst>
              <p:tags r:id="rId58"/>
            </p:custDataLst>
          </p:nvPr>
        </p:nvCxnSpPr>
        <p:spPr>
          <a:xfrm>
            <a:off x="8996045" y="1212850"/>
            <a:ext cx="0" cy="3836035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>
            <p:custDataLst>
              <p:tags r:id="rId59"/>
            </p:custDataLst>
          </p:nvPr>
        </p:nvCxnSpPr>
        <p:spPr>
          <a:xfrm>
            <a:off x="10120630" y="1212850"/>
            <a:ext cx="0" cy="3845560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>
            <p:custDataLst>
              <p:tags r:id="rId60"/>
            </p:custDataLst>
          </p:nvPr>
        </p:nvCxnSpPr>
        <p:spPr>
          <a:xfrm>
            <a:off x="10624185" y="1212850"/>
            <a:ext cx="0" cy="3845560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>
            <p:custDataLst>
              <p:tags r:id="rId61"/>
            </p:custDataLst>
          </p:nvPr>
        </p:nvCxnSpPr>
        <p:spPr>
          <a:xfrm>
            <a:off x="7774940" y="164211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>
            <p:custDataLst>
              <p:tags r:id="rId62"/>
            </p:custDataLst>
          </p:nvPr>
        </p:nvCxnSpPr>
        <p:spPr>
          <a:xfrm>
            <a:off x="7774940" y="222694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>
            <p:custDataLst>
              <p:tags r:id="rId63"/>
            </p:custDataLst>
          </p:nvPr>
        </p:nvCxnSpPr>
        <p:spPr>
          <a:xfrm>
            <a:off x="7774940" y="277749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>
            <p:custDataLst>
              <p:tags r:id="rId64"/>
            </p:custDataLst>
          </p:nvPr>
        </p:nvCxnSpPr>
        <p:spPr>
          <a:xfrm>
            <a:off x="7774940" y="363347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>
            <p:custDataLst>
              <p:tags r:id="rId65"/>
            </p:custDataLst>
          </p:nvPr>
        </p:nvCxnSpPr>
        <p:spPr>
          <a:xfrm>
            <a:off x="7774940" y="421830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>
            <p:custDataLst>
              <p:tags r:id="rId66"/>
            </p:custDataLst>
          </p:nvPr>
        </p:nvCxnSpPr>
        <p:spPr>
          <a:xfrm>
            <a:off x="7774940" y="476885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>
            <p:custDataLst>
              <p:tags r:id="rId67"/>
            </p:custDataLst>
          </p:nvPr>
        </p:nvCxnSpPr>
        <p:spPr>
          <a:xfrm>
            <a:off x="9407525" y="164211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>
            <p:custDataLst>
              <p:tags r:id="rId68"/>
            </p:custDataLst>
          </p:nvPr>
        </p:nvCxnSpPr>
        <p:spPr>
          <a:xfrm>
            <a:off x="9407525" y="222694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>
            <p:custDataLst>
              <p:tags r:id="rId69"/>
            </p:custDataLst>
          </p:nvPr>
        </p:nvCxnSpPr>
        <p:spPr>
          <a:xfrm>
            <a:off x="9407525" y="277749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>
            <p:custDataLst>
              <p:tags r:id="rId70"/>
            </p:custDataLst>
          </p:nvPr>
        </p:nvCxnSpPr>
        <p:spPr>
          <a:xfrm>
            <a:off x="9407525" y="363347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>
            <p:custDataLst>
              <p:tags r:id="rId71"/>
            </p:custDataLst>
          </p:nvPr>
        </p:nvCxnSpPr>
        <p:spPr>
          <a:xfrm>
            <a:off x="9407525" y="421830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>
            <p:custDataLst>
              <p:tags r:id="rId72"/>
            </p:custDataLst>
          </p:nvPr>
        </p:nvCxnSpPr>
        <p:spPr>
          <a:xfrm>
            <a:off x="9407525" y="476885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2" idx="3"/>
            <a:endCxn id="18" idx="1"/>
          </p:cNvCxnSpPr>
          <p:nvPr>
            <p:custDataLst>
              <p:tags r:id="rId73"/>
            </p:custDataLst>
          </p:nvPr>
        </p:nvCxnSpPr>
        <p:spPr>
          <a:xfrm>
            <a:off x="6727190" y="167640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>
            <p:custDataLst>
              <p:tags r:id="rId74"/>
            </p:custDataLst>
          </p:nvPr>
        </p:nvCxnSpPr>
        <p:spPr>
          <a:xfrm>
            <a:off x="6727190" y="22269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>
            <p:custDataLst>
              <p:tags r:id="rId75"/>
            </p:custDataLst>
          </p:nvPr>
        </p:nvCxnSpPr>
        <p:spPr>
          <a:xfrm>
            <a:off x="6727190" y="27774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3" name="直接连接符 82"/>
          <p:cNvCxnSpPr/>
          <p:nvPr>
            <p:custDataLst>
              <p:tags r:id="rId76"/>
            </p:custDataLst>
          </p:nvPr>
        </p:nvCxnSpPr>
        <p:spPr>
          <a:xfrm>
            <a:off x="6727190" y="36677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>
            <p:custDataLst>
              <p:tags r:id="rId77"/>
            </p:custDataLst>
          </p:nvPr>
        </p:nvCxnSpPr>
        <p:spPr>
          <a:xfrm>
            <a:off x="6727190" y="42183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>
            <p:custDataLst>
              <p:tags r:id="rId78"/>
            </p:custDataLst>
          </p:nvPr>
        </p:nvCxnSpPr>
        <p:spPr>
          <a:xfrm>
            <a:off x="6727190" y="476885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>
            <p:custDataLst>
              <p:tags r:id="rId79"/>
            </p:custDataLst>
          </p:nvPr>
        </p:nvCxnSpPr>
        <p:spPr>
          <a:xfrm>
            <a:off x="7221220" y="167640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>
            <p:custDataLst>
              <p:tags r:id="rId80"/>
            </p:custDataLst>
          </p:nvPr>
        </p:nvCxnSpPr>
        <p:spPr>
          <a:xfrm>
            <a:off x="7221220" y="22269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>
            <p:custDataLst>
              <p:tags r:id="rId81"/>
            </p:custDataLst>
          </p:nvPr>
        </p:nvCxnSpPr>
        <p:spPr>
          <a:xfrm>
            <a:off x="7221220" y="27774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>
            <p:custDataLst>
              <p:tags r:id="rId82"/>
            </p:custDataLst>
          </p:nvPr>
        </p:nvCxnSpPr>
        <p:spPr>
          <a:xfrm>
            <a:off x="7221220" y="36677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>
            <p:custDataLst>
              <p:tags r:id="rId83"/>
            </p:custDataLst>
          </p:nvPr>
        </p:nvCxnSpPr>
        <p:spPr>
          <a:xfrm>
            <a:off x="7221220" y="42183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>
            <p:custDataLst>
              <p:tags r:id="rId84"/>
            </p:custDataLst>
          </p:nvPr>
        </p:nvCxnSpPr>
        <p:spPr>
          <a:xfrm>
            <a:off x="7221220" y="476885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>
            <p:custDataLst>
              <p:tags r:id="rId85"/>
            </p:custDataLst>
          </p:nvPr>
        </p:nvCxnSpPr>
        <p:spPr>
          <a:xfrm>
            <a:off x="8425180" y="167640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>
            <p:custDataLst>
              <p:tags r:id="rId86"/>
            </p:custDataLst>
          </p:nvPr>
        </p:nvCxnSpPr>
        <p:spPr>
          <a:xfrm>
            <a:off x="8425180" y="22269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>
            <p:custDataLst>
              <p:tags r:id="rId87"/>
            </p:custDataLst>
          </p:nvPr>
        </p:nvCxnSpPr>
        <p:spPr>
          <a:xfrm>
            <a:off x="8425180" y="27774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>
            <p:custDataLst>
              <p:tags r:id="rId88"/>
            </p:custDataLst>
          </p:nvPr>
        </p:nvCxnSpPr>
        <p:spPr>
          <a:xfrm>
            <a:off x="8425180" y="36677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>
            <p:custDataLst>
              <p:tags r:id="rId89"/>
            </p:custDataLst>
          </p:nvPr>
        </p:nvCxnSpPr>
        <p:spPr>
          <a:xfrm>
            <a:off x="8425180" y="42183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>
            <p:custDataLst>
              <p:tags r:id="rId90"/>
            </p:custDataLst>
          </p:nvPr>
        </p:nvCxnSpPr>
        <p:spPr>
          <a:xfrm>
            <a:off x="8425180" y="476885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>
            <p:custDataLst>
              <p:tags r:id="rId91"/>
            </p:custDataLst>
          </p:nvPr>
        </p:nvCxnSpPr>
        <p:spPr>
          <a:xfrm>
            <a:off x="8888730" y="167640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>
            <p:custDataLst>
              <p:tags r:id="rId92"/>
            </p:custDataLst>
          </p:nvPr>
        </p:nvCxnSpPr>
        <p:spPr>
          <a:xfrm>
            <a:off x="8888730" y="22269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>
            <p:custDataLst>
              <p:tags r:id="rId93"/>
            </p:custDataLst>
          </p:nvPr>
        </p:nvCxnSpPr>
        <p:spPr>
          <a:xfrm>
            <a:off x="8888730" y="27774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>
            <p:custDataLst>
              <p:tags r:id="rId94"/>
            </p:custDataLst>
          </p:nvPr>
        </p:nvCxnSpPr>
        <p:spPr>
          <a:xfrm>
            <a:off x="8888730" y="36677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>
            <p:custDataLst>
              <p:tags r:id="rId95"/>
            </p:custDataLst>
          </p:nvPr>
        </p:nvCxnSpPr>
        <p:spPr>
          <a:xfrm>
            <a:off x="8888730" y="42183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>
            <p:custDataLst>
              <p:tags r:id="rId96"/>
            </p:custDataLst>
          </p:nvPr>
        </p:nvCxnSpPr>
        <p:spPr>
          <a:xfrm>
            <a:off x="8888730" y="476885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>
            <p:custDataLst>
              <p:tags r:id="rId97"/>
            </p:custDataLst>
          </p:nvPr>
        </p:nvCxnSpPr>
        <p:spPr>
          <a:xfrm>
            <a:off x="10036175" y="167640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>
            <p:custDataLst>
              <p:tags r:id="rId98"/>
            </p:custDataLst>
          </p:nvPr>
        </p:nvCxnSpPr>
        <p:spPr>
          <a:xfrm>
            <a:off x="10036175" y="22269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6" name="直接连接符 105"/>
          <p:cNvCxnSpPr/>
          <p:nvPr>
            <p:custDataLst>
              <p:tags r:id="rId99"/>
            </p:custDataLst>
          </p:nvPr>
        </p:nvCxnSpPr>
        <p:spPr>
          <a:xfrm>
            <a:off x="10036175" y="27774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>
            <p:custDataLst>
              <p:tags r:id="rId100"/>
            </p:custDataLst>
          </p:nvPr>
        </p:nvCxnSpPr>
        <p:spPr>
          <a:xfrm>
            <a:off x="10036175" y="36677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>
            <p:custDataLst>
              <p:tags r:id="rId101"/>
            </p:custDataLst>
          </p:nvPr>
        </p:nvCxnSpPr>
        <p:spPr>
          <a:xfrm>
            <a:off x="10036175" y="42183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>
            <p:custDataLst>
              <p:tags r:id="rId102"/>
            </p:custDataLst>
          </p:nvPr>
        </p:nvCxnSpPr>
        <p:spPr>
          <a:xfrm>
            <a:off x="10036175" y="476885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>
            <p:custDataLst>
              <p:tags r:id="rId103"/>
            </p:custDataLst>
          </p:nvPr>
        </p:nvCxnSpPr>
        <p:spPr>
          <a:xfrm>
            <a:off x="10530205" y="167640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>
            <p:custDataLst>
              <p:tags r:id="rId104"/>
            </p:custDataLst>
          </p:nvPr>
        </p:nvCxnSpPr>
        <p:spPr>
          <a:xfrm>
            <a:off x="10530205" y="22269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2" name="直接连接符 111"/>
          <p:cNvCxnSpPr/>
          <p:nvPr>
            <p:custDataLst>
              <p:tags r:id="rId105"/>
            </p:custDataLst>
          </p:nvPr>
        </p:nvCxnSpPr>
        <p:spPr>
          <a:xfrm>
            <a:off x="10530205" y="27774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3" name="直接连接符 112"/>
          <p:cNvCxnSpPr/>
          <p:nvPr>
            <p:custDataLst>
              <p:tags r:id="rId106"/>
            </p:custDataLst>
          </p:nvPr>
        </p:nvCxnSpPr>
        <p:spPr>
          <a:xfrm>
            <a:off x="10530205" y="366776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4" name="直接连接符 113"/>
          <p:cNvCxnSpPr/>
          <p:nvPr>
            <p:custDataLst>
              <p:tags r:id="rId107"/>
            </p:custDataLst>
          </p:nvPr>
        </p:nvCxnSpPr>
        <p:spPr>
          <a:xfrm>
            <a:off x="10530205" y="421830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5" name="直接连接符 114"/>
          <p:cNvCxnSpPr/>
          <p:nvPr>
            <p:custDataLst>
              <p:tags r:id="rId108"/>
            </p:custDataLst>
          </p:nvPr>
        </p:nvCxnSpPr>
        <p:spPr>
          <a:xfrm>
            <a:off x="10530205" y="476885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6" name="文本框 115"/>
          <p:cNvSpPr txBox="1"/>
          <p:nvPr>
            <p:custDataLst>
              <p:tags r:id="rId109"/>
            </p:custDataLst>
          </p:nvPr>
        </p:nvSpPr>
        <p:spPr>
          <a:xfrm>
            <a:off x="6278245" y="1212850"/>
            <a:ext cx="622935" cy="236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MXM</a:t>
            </a:r>
            <a:endParaRPr lang="en-US" altLang="zh-CN" sz="1400"/>
          </a:p>
        </p:txBody>
      </p:sp>
      <p:sp>
        <p:nvSpPr>
          <p:cNvPr id="117" name="文本框 116"/>
          <p:cNvSpPr txBox="1"/>
          <p:nvPr>
            <p:custDataLst>
              <p:tags r:id="rId110"/>
            </p:custDataLst>
          </p:nvPr>
        </p:nvSpPr>
        <p:spPr>
          <a:xfrm>
            <a:off x="6772275" y="1213485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SXM</a:t>
            </a:r>
            <a:endParaRPr lang="en-US" altLang="zh-CN" sz="1400"/>
          </a:p>
        </p:txBody>
      </p:sp>
      <p:sp>
        <p:nvSpPr>
          <p:cNvPr id="118" name="文本框 117"/>
          <p:cNvSpPr txBox="1"/>
          <p:nvPr>
            <p:custDataLst>
              <p:tags r:id="rId111"/>
            </p:custDataLst>
          </p:nvPr>
        </p:nvSpPr>
        <p:spPr>
          <a:xfrm>
            <a:off x="10624185" y="1212850"/>
            <a:ext cx="622300" cy="2368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MXM</a:t>
            </a:r>
            <a:endParaRPr lang="en-US" altLang="zh-CN" sz="1400"/>
          </a:p>
        </p:txBody>
      </p:sp>
      <p:sp>
        <p:nvSpPr>
          <p:cNvPr id="119" name="文本框 118"/>
          <p:cNvSpPr txBox="1"/>
          <p:nvPr>
            <p:custDataLst>
              <p:tags r:id="rId112"/>
            </p:custDataLst>
          </p:nvPr>
        </p:nvSpPr>
        <p:spPr>
          <a:xfrm>
            <a:off x="10081260" y="1214120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SXM</a:t>
            </a:r>
            <a:endParaRPr lang="en-US" altLang="zh-CN" sz="1400"/>
          </a:p>
        </p:txBody>
      </p:sp>
      <p:sp>
        <p:nvSpPr>
          <p:cNvPr id="120" name="文本框 119"/>
          <p:cNvSpPr txBox="1"/>
          <p:nvPr>
            <p:custDataLst>
              <p:tags r:id="rId113"/>
            </p:custDataLst>
          </p:nvPr>
        </p:nvSpPr>
        <p:spPr>
          <a:xfrm>
            <a:off x="8506460" y="1214120"/>
            <a:ext cx="556260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VXM</a:t>
            </a:r>
            <a:endParaRPr lang="en-US" altLang="zh-CN" sz="1400"/>
          </a:p>
        </p:txBody>
      </p:sp>
      <p:cxnSp>
        <p:nvCxnSpPr>
          <p:cNvPr id="121" name="直接箭头连接符 120"/>
          <p:cNvCxnSpPr/>
          <p:nvPr>
            <p:custDataLst>
              <p:tags r:id="rId114"/>
            </p:custDataLst>
          </p:nvPr>
        </p:nvCxnSpPr>
        <p:spPr>
          <a:xfrm>
            <a:off x="7395210" y="1449070"/>
            <a:ext cx="1045845" cy="0"/>
          </a:xfrm>
          <a:prstGeom prst="straightConnector1">
            <a:avLst/>
          </a:prstGeom>
          <a:ln w="19050">
            <a:solidFill>
              <a:srgbClr val="20202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2" name="直接箭头连接符 121"/>
          <p:cNvCxnSpPr/>
          <p:nvPr>
            <p:custDataLst>
              <p:tags r:id="rId115"/>
            </p:custDataLst>
          </p:nvPr>
        </p:nvCxnSpPr>
        <p:spPr>
          <a:xfrm>
            <a:off x="9035415" y="1449705"/>
            <a:ext cx="1045845" cy="0"/>
          </a:xfrm>
          <a:prstGeom prst="straightConnector1">
            <a:avLst/>
          </a:prstGeom>
          <a:ln w="19050">
            <a:solidFill>
              <a:srgbClr val="20202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>
            <p:custDataLst>
              <p:tags r:id="rId116"/>
            </p:custDataLst>
          </p:nvPr>
        </p:nvSpPr>
        <p:spPr>
          <a:xfrm>
            <a:off x="7617460" y="1156335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MEM</a:t>
            </a:r>
            <a:endParaRPr lang="en-US" altLang="zh-CN" sz="1400"/>
          </a:p>
        </p:txBody>
      </p:sp>
      <p:sp>
        <p:nvSpPr>
          <p:cNvPr id="124" name="文本框 123"/>
          <p:cNvSpPr txBox="1"/>
          <p:nvPr>
            <p:custDataLst>
              <p:tags r:id="rId117"/>
            </p:custDataLst>
          </p:nvPr>
        </p:nvSpPr>
        <p:spPr>
          <a:xfrm>
            <a:off x="9250680" y="1156335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MEM</a:t>
            </a:r>
            <a:endParaRPr lang="en-US" altLang="zh-CN" sz="1400"/>
          </a:p>
        </p:txBody>
      </p:sp>
      <p:sp>
        <p:nvSpPr>
          <p:cNvPr id="132" name="矩形 131"/>
          <p:cNvSpPr/>
          <p:nvPr>
            <p:custDataLst>
              <p:tags r:id="rId118"/>
            </p:custDataLst>
          </p:nvPr>
        </p:nvSpPr>
        <p:spPr>
          <a:xfrm>
            <a:off x="6407150" y="5109210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3" name="矩形 132"/>
          <p:cNvSpPr/>
          <p:nvPr>
            <p:custDataLst>
              <p:tags r:id="rId119"/>
            </p:custDataLst>
          </p:nvPr>
        </p:nvSpPr>
        <p:spPr>
          <a:xfrm>
            <a:off x="6901180" y="5109210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4" name="矩形 133"/>
          <p:cNvSpPr/>
          <p:nvPr>
            <p:custDataLst>
              <p:tags r:id="rId120"/>
            </p:custDataLst>
          </p:nvPr>
        </p:nvSpPr>
        <p:spPr>
          <a:xfrm>
            <a:off x="7395210" y="5109210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37" name="直接连接符 136"/>
          <p:cNvCxnSpPr/>
          <p:nvPr>
            <p:custDataLst>
              <p:tags r:id="rId121"/>
            </p:custDataLst>
          </p:nvPr>
        </p:nvCxnSpPr>
        <p:spPr>
          <a:xfrm>
            <a:off x="7774940" y="522732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8" name="矩形 137"/>
          <p:cNvSpPr/>
          <p:nvPr>
            <p:custDataLst>
              <p:tags r:id="rId122"/>
            </p:custDataLst>
          </p:nvPr>
        </p:nvSpPr>
        <p:spPr>
          <a:xfrm>
            <a:off x="9716135" y="5109210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9" name="矩形 138"/>
          <p:cNvSpPr/>
          <p:nvPr>
            <p:custDataLst>
              <p:tags r:id="rId123"/>
            </p:custDataLst>
          </p:nvPr>
        </p:nvSpPr>
        <p:spPr>
          <a:xfrm>
            <a:off x="10210165" y="5109210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0" name="矩形 139"/>
          <p:cNvSpPr/>
          <p:nvPr>
            <p:custDataLst>
              <p:tags r:id="rId124"/>
            </p:custDataLst>
          </p:nvPr>
        </p:nvSpPr>
        <p:spPr>
          <a:xfrm>
            <a:off x="10704195" y="5109210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1" name="矩形 140"/>
          <p:cNvSpPr/>
          <p:nvPr>
            <p:custDataLst>
              <p:tags r:id="rId125"/>
            </p:custDataLst>
          </p:nvPr>
        </p:nvSpPr>
        <p:spPr>
          <a:xfrm>
            <a:off x="8105140" y="5109210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2" name="矩形 141"/>
          <p:cNvSpPr/>
          <p:nvPr>
            <p:custDataLst>
              <p:tags r:id="rId126"/>
            </p:custDataLst>
          </p:nvPr>
        </p:nvSpPr>
        <p:spPr>
          <a:xfrm>
            <a:off x="8599170" y="5109210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3" name="矩形 142"/>
          <p:cNvSpPr/>
          <p:nvPr>
            <p:custDataLst>
              <p:tags r:id="rId127"/>
            </p:custDataLst>
          </p:nvPr>
        </p:nvSpPr>
        <p:spPr>
          <a:xfrm>
            <a:off x="9062720" y="5109210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44" name="直接连接符 143"/>
          <p:cNvCxnSpPr/>
          <p:nvPr>
            <p:custDataLst>
              <p:tags r:id="rId128"/>
            </p:custDataLst>
          </p:nvPr>
        </p:nvCxnSpPr>
        <p:spPr>
          <a:xfrm>
            <a:off x="9413240" y="522732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6" name="矩形 145"/>
          <p:cNvSpPr/>
          <p:nvPr>
            <p:custDataLst>
              <p:tags r:id="rId129"/>
            </p:custDataLst>
          </p:nvPr>
        </p:nvSpPr>
        <p:spPr>
          <a:xfrm>
            <a:off x="6356985" y="5048885"/>
            <a:ext cx="4728845" cy="3892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47" name="直接箭头连接符 146"/>
          <p:cNvCxnSpPr/>
          <p:nvPr>
            <p:custDataLst>
              <p:tags r:id="rId130"/>
            </p:custDataLst>
          </p:nvPr>
        </p:nvCxnSpPr>
        <p:spPr>
          <a:xfrm>
            <a:off x="8281035" y="5438140"/>
            <a:ext cx="0" cy="306070"/>
          </a:xfrm>
          <a:prstGeom prst="straightConnector1">
            <a:avLst/>
          </a:prstGeom>
          <a:ln w="31750" cmpd="sng">
            <a:solidFill>
              <a:srgbClr val="FF33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8" name="文本框 147"/>
          <p:cNvSpPr txBox="1"/>
          <p:nvPr>
            <p:custDataLst>
              <p:tags r:id="rId131"/>
            </p:custDataLst>
          </p:nvPr>
        </p:nvSpPr>
        <p:spPr>
          <a:xfrm>
            <a:off x="7395210" y="5744210"/>
            <a:ext cx="2608580" cy="3308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Instruction Control Unit</a:t>
            </a:r>
            <a:endParaRPr lang="en-US" altLang="zh-CN">
              <a:solidFill>
                <a:srgbClr val="FF0000"/>
              </a:solidFill>
            </a:endParaRPr>
          </a:p>
        </p:txBody>
      </p:sp>
      <p:cxnSp>
        <p:nvCxnSpPr>
          <p:cNvPr id="9" name="直接连接符 8"/>
          <p:cNvCxnSpPr/>
          <p:nvPr>
            <p:custDataLst>
              <p:tags r:id="rId132"/>
            </p:custDataLst>
          </p:nvPr>
        </p:nvCxnSpPr>
        <p:spPr>
          <a:xfrm>
            <a:off x="6567170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>
            <p:custDataLst>
              <p:tags r:id="rId133"/>
            </p:custDataLst>
          </p:nvPr>
        </p:nvCxnSpPr>
        <p:spPr>
          <a:xfrm>
            <a:off x="7073900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6" name="直接连接符 125"/>
          <p:cNvCxnSpPr/>
          <p:nvPr>
            <p:custDataLst>
              <p:tags r:id="rId134"/>
            </p:custDataLst>
          </p:nvPr>
        </p:nvCxnSpPr>
        <p:spPr>
          <a:xfrm>
            <a:off x="7567930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8" name="直接连接符 127"/>
          <p:cNvCxnSpPr/>
          <p:nvPr>
            <p:custDataLst>
              <p:tags r:id="rId135"/>
            </p:custDataLst>
          </p:nvPr>
        </p:nvCxnSpPr>
        <p:spPr>
          <a:xfrm>
            <a:off x="8293735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1" name="直接连接符 130"/>
          <p:cNvCxnSpPr/>
          <p:nvPr>
            <p:custDataLst>
              <p:tags r:id="rId136"/>
            </p:custDataLst>
          </p:nvPr>
        </p:nvCxnSpPr>
        <p:spPr>
          <a:xfrm>
            <a:off x="8763635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5" name="直接连接符 134"/>
          <p:cNvCxnSpPr/>
          <p:nvPr>
            <p:custDataLst>
              <p:tags r:id="rId137"/>
            </p:custDataLst>
          </p:nvPr>
        </p:nvCxnSpPr>
        <p:spPr>
          <a:xfrm>
            <a:off x="9244330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>
            <p:custDataLst>
              <p:tags r:id="rId138"/>
            </p:custDataLst>
          </p:nvPr>
        </p:nvCxnSpPr>
        <p:spPr>
          <a:xfrm>
            <a:off x="9886315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5" name="直接连接符 144"/>
          <p:cNvCxnSpPr/>
          <p:nvPr>
            <p:custDataLst>
              <p:tags r:id="rId139"/>
            </p:custDataLst>
          </p:nvPr>
        </p:nvCxnSpPr>
        <p:spPr>
          <a:xfrm>
            <a:off x="10405745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9" name="直接连接符 148"/>
          <p:cNvCxnSpPr/>
          <p:nvPr>
            <p:custDataLst>
              <p:tags r:id="rId140"/>
            </p:custDataLst>
          </p:nvPr>
        </p:nvCxnSpPr>
        <p:spPr>
          <a:xfrm>
            <a:off x="10876915" y="2960370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0" name="直接箭头连接符 149"/>
          <p:cNvCxnSpPr/>
          <p:nvPr/>
        </p:nvCxnSpPr>
        <p:spPr>
          <a:xfrm>
            <a:off x="11163300" y="1676400"/>
            <a:ext cx="0" cy="3301365"/>
          </a:xfrm>
          <a:prstGeom prst="straightConnector1">
            <a:avLst/>
          </a:prstGeom>
          <a:ln w="38100" cap="flat" cmpd="sng">
            <a:solidFill>
              <a:srgbClr val="202020"/>
            </a:solidFill>
            <a:prstDash val="solid"/>
            <a:miter lim="800000"/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11163300" y="2777490"/>
            <a:ext cx="1126490" cy="1559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600"/>
              <a:t>20-stage</a:t>
            </a:r>
            <a:endParaRPr lang="en-US" altLang="zh-CN" sz="1600"/>
          </a:p>
          <a:p>
            <a:r>
              <a:rPr lang="en-US" altLang="zh-CN" sz="1600"/>
              <a:t>/</a:t>
            </a:r>
            <a:endParaRPr lang="en-US" altLang="zh-CN" sz="1600"/>
          </a:p>
          <a:p>
            <a:r>
              <a:rPr lang="en-US" altLang="zh-CN" sz="1600"/>
              <a:t>20-tile</a:t>
            </a:r>
            <a:endParaRPr lang="en-US" altLang="zh-CN" sz="1600"/>
          </a:p>
          <a:p>
            <a:endParaRPr lang="en-US" altLang="zh-CN" sz="1600"/>
          </a:p>
          <a:p>
            <a:r>
              <a:rPr lang="en-US" altLang="zh-CN" sz="1600"/>
              <a:t>SIMD 320</a:t>
            </a:r>
            <a:endParaRPr lang="en-US" altLang="zh-CN" sz="1600"/>
          </a:p>
        </p:txBody>
      </p:sp>
      <p:sp>
        <p:nvSpPr>
          <p:cNvPr id="152" name="椭圆 151"/>
          <p:cNvSpPr/>
          <p:nvPr>
            <p:custDataLst>
              <p:tags r:id="rId141"/>
            </p:custDataLst>
          </p:nvPr>
        </p:nvSpPr>
        <p:spPr>
          <a:xfrm>
            <a:off x="10624185" y="1500505"/>
            <a:ext cx="461010" cy="423545"/>
          </a:xfrm>
          <a:prstGeom prst="ellipse">
            <a:avLst/>
          </a:prstGeom>
          <a:noFill/>
          <a:ln w="28575" cmpd="sng">
            <a:solidFill>
              <a:srgbClr val="FF3300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3" name="直接箭头连接符 152"/>
          <p:cNvCxnSpPr>
            <a:endCxn id="154" idx="2"/>
          </p:cNvCxnSpPr>
          <p:nvPr>
            <p:custDataLst>
              <p:tags r:id="rId142"/>
            </p:custDataLst>
          </p:nvPr>
        </p:nvCxnSpPr>
        <p:spPr>
          <a:xfrm flipV="1">
            <a:off x="11135995" y="1116330"/>
            <a:ext cx="304165" cy="481330"/>
          </a:xfrm>
          <a:prstGeom prst="straightConnector1">
            <a:avLst/>
          </a:prstGeom>
          <a:ln w="31750" cmpd="sng">
            <a:solidFill>
              <a:srgbClr val="FF33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4" name="文本框 153"/>
          <p:cNvSpPr txBox="1"/>
          <p:nvPr>
            <p:custDataLst>
              <p:tags r:id="rId143"/>
            </p:custDataLst>
          </p:nvPr>
        </p:nvSpPr>
        <p:spPr>
          <a:xfrm>
            <a:off x="10876915" y="726440"/>
            <a:ext cx="1126490" cy="3898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>
                <a:solidFill>
                  <a:schemeClr val="tx1"/>
                </a:solidFill>
              </a:rPr>
              <a:t>SIMD 16 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Novelty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509395"/>
            <a:ext cx="5612765" cy="4667885"/>
          </a:xfrm>
        </p:spPr>
        <p:txBody>
          <a:bodyPr>
            <a:normAutofit lnSpcReduction="10000"/>
          </a:bodyPr>
          <a:p>
            <a:pPr marL="0" indent="0">
              <a:buNone/>
            </a:pPr>
            <a:r>
              <a:rPr lang="en-US" altLang="zh-CN" sz="3200" b="1"/>
              <a:t>Parallel lanes and Streams</a:t>
            </a:r>
            <a:endParaRPr lang="en-US" altLang="zh-CN" sz="3200" b="1"/>
          </a:p>
          <a:p>
            <a:r>
              <a:rPr lang="en-US" altLang="zh-CN" sz="2400"/>
              <a:t>Parallel lanes for slice’s SIMD exe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Steams for slice’ dataflow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Vertical flow(instruction)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>
                <a:sym typeface="+mn-ea"/>
              </a:rPr>
              <a:t>Horizontal flow(data)</a:t>
            </a:r>
            <a:endParaRPr lang="zh-CN" altLang="en-US" sz="2400"/>
          </a:p>
          <a:p>
            <a:endParaRPr lang="zh-CN" altLang="en-US" sz="2400"/>
          </a:p>
          <a:p>
            <a:r>
              <a:rPr lang="en-US" altLang="zh-CN" sz="2400"/>
              <a:t>GPR -&gt; Streaming Register F</a:t>
            </a:r>
            <a:r>
              <a:rPr lang="en-US" altLang="zh-CN" sz="2400"/>
              <a:t>ile(SRF)</a:t>
            </a:r>
            <a:endParaRPr lang="zh-CN" altLang="en-US" sz="2400"/>
          </a:p>
        </p:txBody>
      </p:sp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6485890" y="488632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6485890" y="433578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6485890" y="378523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6485890" y="289496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>
            <p:custDataLst>
              <p:tags r:id="rId5"/>
            </p:custDataLst>
          </p:nvPr>
        </p:nvSpPr>
        <p:spPr>
          <a:xfrm>
            <a:off x="6485890" y="234442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>
            <p:custDataLst>
              <p:tags r:id="rId6"/>
            </p:custDataLst>
          </p:nvPr>
        </p:nvSpPr>
        <p:spPr>
          <a:xfrm>
            <a:off x="6485890" y="179387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7"/>
            </p:custDataLst>
          </p:nvPr>
        </p:nvSpPr>
        <p:spPr>
          <a:xfrm>
            <a:off x="6979920" y="488632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>
            <p:custDataLst>
              <p:tags r:id="rId8"/>
            </p:custDataLst>
          </p:nvPr>
        </p:nvSpPr>
        <p:spPr>
          <a:xfrm>
            <a:off x="6979920" y="433578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>
            <p:custDataLst>
              <p:tags r:id="rId9"/>
            </p:custDataLst>
          </p:nvPr>
        </p:nvSpPr>
        <p:spPr>
          <a:xfrm>
            <a:off x="6979920" y="378523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>
            <p:custDataLst>
              <p:tags r:id="rId10"/>
            </p:custDataLst>
          </p:nvPr>
        </p:nvSpPr>
        <p:spPr>
          <a:xfrm>
            <a:off x="6979920" y="289496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矩形 16"/>
          <p:cNvSpPr/>
          <p:nvPr>
            <p:custDataLst>
              <p:tags r:id="rId11"/>
            </p:custDataLst>
          </p:nvPr>
        </p:nvSpPr>
        <p:spPr>
          <a:xfrm>
            <a:off x="6979920" y="234442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矩形 17"/>
          <p:cNvSpPr/>
          <p:nvPr>
            <p:custDataLst>
              <p:tags r:id="rId12"/>
            </p:custDataLst>
          </p:nvPr>
        </p:nvSpPr>
        <p:spPr>
          <a:xfrm>
            <a:off x="6979920" y="179387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>
            <p:custDataLst>
              <p:tags r:id="rId13"/>
            </p:custDataLst>
          </p:nvPr>
        </p:nvSpPr>
        <p:spPr>
          <a:xfrm>
            <a:off x="7473950" y="488632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矩形 19"/>
          <p:cNvSpPr/>
          <p:nvPr>
            <p:custDataLst>
              <p:tags r:id="rId14"/>
            </p:custDataLst>
          </p:nvPr>
        </p:nvSpPr>
        <p:spPr>
          <a:xfrm>
            <a:off x="7473950" y="433578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矩形 20"/>
          <p:cNvSpPr/>
          <p:nvPr>
            <p:custDataLst>
              <p:tags r:id="rId15"/>
            </p:custDataLst>
          </p:nvPr>
        </p:nvSpPr>
        <p:spPr>
          <a:xfrm>
            <a:off x="7473950" y="378523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>
            <p:custDataLst>
              <p:tags r:id="rId16"/>
            </p:custDataLst>
          </p:nvPr>
        </p:nvSpPr>
        <p:spPr>
          <a:xfrm>
            <a:off x="7473950" y="289496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>
            <p:custDataLst>
              <p:tags r:id="rId17"/>
            </p:custDataLst>
          </p:nvPr>
        </p:nvSpPr>
        <p:spPr>
          <a:xfrm>
            <a:off x="7473950" y="234442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矩形 23"/>
          <p:cNvSpPr/>
          <p:nvPr>
            <p:custDataLst>
              <p:tags r:id="rId18"/>
            </p:custDataLst>
          </p:nvPr>
        </p:nvSpPr>
        <p:spPr>
          <a:xfrm>
            <a:off x="7473950" y="179387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>
            <p:custDataLst>
              <p:tags r:id="rId19"/>
            </p:custDataLst>
          </p:nvPr>
        </p:nvSpPr>
        <p:spPr>
          <a:xfrm>
            <a:off x="8183880" y="488632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>
            <p:custDataLst>
              <p:tags r:id="rId20"/>
            </p:custDataLst>
          </p:nvPr>
        </p:nvSpPr>
        <p:spPr>
          <a:xfrm>
            <a:off x="8183880" y="433578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矩形 26"/>
          <p:cNvSpPr/>
          <p:nvPr>
            <p:custDataLst>
              <p:tags r:id="rId21"/>
            </p:custDataLst>
          </p:nvPr>
        </p:nvSpPr>
        <p:spPr>
          <a:xfrm>
            <a:off x="8183880" y="378523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矩形 27"/>
          <p:cNvSpPr/>
          <p:nvPr>
            <p:custDataLst>
              <p:tags r:id="rId22"/>
            </p:custDataLst>
          </p:nvPr>
        </p:nvSpPr>
        <p:spPr>
          <a:xfrm>
            <a:off x="8183880" y="289496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>
            <p:custDataLst>
              <p:tags r:id="rId23"/>
            </p:custDataLst>
          </p:nvPr>
        </p:nvSpPr>
        <p:spPr>
          <a:xfrm>
            <a:off x="8183880" y="234442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>
            <p:custDataLst>
              <p:tags r:id="rId24"/>
            </p:custDataLst>
          </p:nvPr>
        </p:nvSpPr>
        <p:spPr>
          <a:xfrm>
            <a:off x="8183880" y="179387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矩形 30"/>
          <p:cNvSpPr/>
          <p:nvPr>
            <p:custDataLst>
              <p:tags r:id="rId25"/>
            </p:custDataLst>
          </p:nvPr>
        </p:nvSpPr>
        <p:spPr>
          <a:xfrm>
            <a:off x="8662670" y="4886325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>
            <p:custDataLst>
              <p:tags r:id="rId26"/>
            </p:custDataLst>
          </p:nvPr>
        </p:nvSpPr>
        <p:spPr>
          <a:xfrm>
            <a:off x="8662670" y="4335780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>
            <p:custDataLst>
              <p:tags r:id="rId27"/>
            </p:custDataLst>
          </p:nvPr>
        </p:nvSpPr>
        <p:spPr>
          <a:xfrm>
            <a:off x="8662670" y="3785235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>
            <p:custDataLst>
              <p:tags r:id="rId28"/>
            </p:custDataLst>
          </p:nvPr>
        </p:nvSpPr>
        <p:spPr>
          <a:xfrm>
            <a:off x="8662670" y="2894965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>
            <p:custDataLst>
              <p:tags r:id="rId29"/>
            </p:custDataLst>
          </p:nvPr>
        </p:nvSpPr>
        <p:spPr>
          <a:xfrm>
            <a:off x="8662670" y="2344420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>
            <p:custDataLst>
              <p:tags r:id="rId30"/>
            </p:custDataLst>
          </p:nvPr>
        </p:nvSpPr>
        <p:spPr>
          <a:xfrm>
            <a:off x="8662670" y="1793875"/>
            <a:ext cx="320040" cy="2362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>
            <p:custDataLst>
              <p:tags r:id="rId31"/>
            </p:custDataLst>
          </p:nvPr>
        </p:nvSpPr>
        <p:spPr>
          <a:xfrm>
            <a:off x="9141460" y="488632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>
            <p:custDataLst>
              <p:tags r:id="rId32"/>
            </p:custDataLst>
          </p:nvPr>
        </p:nvSpPr>
        <p:spPr>
          <a:xfrm>
            <a:off x="9141460" y="433578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>
            <p:custDataLst>
              <p:tags r:id="rId33"/>
            </p:custDataLst>
          </p:nvPr>
        </p:nvSpPr>
        <p:spPr>
          <a:xfrm>
            <a:off x="9141460" y="378523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>
            <p:custDataLst>
              <p:tags r:id="rId34"/>
            </p:custDataLst>
          </p:nvPr>
        </p:nvSpPr>
        <p:spPr>
          <a:xfrm>
            <a:off x="9141460" y="289496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>
            <p:custDataLst>
              <p:tags r:id="rId35"/>
            </p:custDataLst>
          </p:nvPr>
        </p:nvSpPr>
        <p:spPr>
          <a:xfrm>
            <a:off x="9141460" y="234442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矩形 41"/>
          <p:cNvSpPr/>
          <p:nvPr>
            <p:custDataLst>
              <p:tags r:id="rId36"/>
            </p:custDataLst>
          </p:nvPr>
        </p:nvSpPr>
        <p:spPr>
          <a:xfrm>
            <a:off x="9141460" y="179387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矩形 42"/>
          <p:cNvSpPr/>
          <p:nvPr>
            <p:custDataLst>
              <p:tags r:id="rId37"/>
            </p:custDataLst>
          </p:nvPr>
        </p:nvSpPr>
        <p:spPr>
          <a:xfrm>
            <a:off x="9794875" y="488632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矩形 43"/>
          <p:cNvSpPr/>
          <p:nvPr>
            <p:custDataLst>
              <p:tags r:id="rId38"/>
            </p:custDataLst>
          </p:nvPr>
        </p:nvSpPr>
        <p:spPr>
          <a:xfrm>
            <a:off x="9794875" y="433578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矩形 44"/>
          <p:cNvSpPr/>
          <p:nvPr>
            <p:custDataLst>
              <p:tags r:id="rId39"/>
            </p:custDataLst>
          </p:nvPr>
        </p:nvSpPr>
        <p:spPr>
          <a:xfrm>
            <a:off x="9794875" y="378523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>
            <p:custDataLst>
              <p:tags r:id="rId40"/>
            </p:custDataLst>
          </p:nvPr>
        </p:nvSpPr>
        <p:spPr>
          <a:xfrm>
            <a:off x="9794875" y="289496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矩形 46"/>
          <p:cNvSpPr/>
          <p:nvPr>
            <p:custDataLst>
              <p:tags r:id="rId41"/>
            </p:custDataLst>
          </p:nvPr>
        </p:nvSpPr>
        <p:spPr>
          <a:xfrm>
            <a:off x="9794875" y="2344420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>
            <p:custDataLst>
              <p:tags r:id="rId42"/>
            </p:custDataLst>
          </p:nvPr>
        </p:nvSpPr>
        <p:spPr>
          <a:xfrm>
            <a:off x="9794875" y="1793875"/>
            <a:ext cx="320040" cy="236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9" name="矩形 48"/>
          <p:cNvSpPr/>
          <p:nvPr>
            <p:custDataLst>
              <p:tags r:id="rId43"/>
            </p:custDataLst>
          </p:nvPr>
        </p:nvSpPr>
        <p:spPr>
          <a:xfrm>
            <a:off x="10288905" y="488632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矩形 49"/>
          <p:cNvSpPr/>
          <p:nvPr>
            <p:custDataLst>
              <p:tags r:id="rId44"/>
            </p:custDataLst>
          </p:nvPr>
        </p:nvSpPr>
        <p:spPr>
          <a:xfrm>
            <a:off x="10288905" y="433578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矩形 50"/>
          <p:cNvSpPr/>
          <p:nvPr>
            <p:custDataLst>
              <p:tags r:id="rId45"/>
            </p:custDataLst>
          </p:nvPr>
        </p:nvSpPr>
        <p:spPr>
          <a:xfrm>
            <a:off x="10288905" y="378523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矩形 51"/>
          <p:cNvSpPr/>
          <p:nvPr>
            <p:custDataLst>
              <p:tags r:id="rId46"/>
            </p:custDataLst>
          </p:nvPr>
        </p:nvSpPr>
        <p:spPr>
          <a:xfrm>
            <a:off x="10288905" y="289496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矩形 52"/>
          <p:cNvSpPr/>
          <p:nvPr>
            <p:custDataLst>
              <p:tags r:id="rId47"/>
            </p:custDataLst>
          </p:nvPr>
        </p:nvSpPr>
        <p:spPr>
          <a:xfrm>
            <a:off x="10288905" y="2344420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矩形 53"/>
          <p:cNvSpPr/>
          <p:nvPr>
            <p:custDataLst>
              <p:tags r:id="rId48"/>
            </p:custDataLst>
          </p:nvPr>
        </p:nvSpPr>
        <p:spPr>
          <a:xfrm>
            <a:off x="10288905" y="1793875"/>
            <a:ext cx="320040" cy="23622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矩形 54"/>
          <p:cNvSpPr/>
          <p:nvPr>
            <p:custDataLst>
              <p:tags r:id="rId49"/>
            </p:custDataLst>
          </p:nvPr>
        </p:nvSpPr>
        <p:spPr>
          <a:xfrm>
            <a:off x="10782935" y="488632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矩形 55"/>
          <p:cNvSpPr/>
          <p:nvPr>
            <p:custDataLst>
              <p:tags r:id="rId50"/>
            </p:custDataLst>
          </p:nvPr>
        </p:nvSpPr>
        <p:spPr>
          <a:xfrm>
            <a:off x="10782935" y="433578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矩形 56"/>
          <p:cNvSpPr/>
          <p:nvPr>
            <p:custDataLst>
              <p:tags r:id="rId51"/>
            </p:custDataLst>
          </p:nvPr>
        </p:nvSpPr>
        <p:spPr>
          <a:xfrm>
            <a:off x="10782935" y="378523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矩形 57"/>
          <p:cNvSpPr/>
          <p:nvPr>
            <p:custDataLst>
              <p:tags r:id="rId52"/>
            </p:custDataLst>
          </p:nvPr>
        </p:nvSpPr>
        <p:spPr>
          <a:xfrm>
            <a:off x="10782935" y="289496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>
            <p:custDataLst>
              <p:tags r:id="rId53"/>
            </p:custDataLst>
          </p:nvPr>
        </p:nvSpPr>
        <p:spPr>
          <a:xfrm>
            <a:off x="10782935" y="2344420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矩形 59"/>
          <p:cNvSpPr/>
          <p:nvPr>
            <p:custDataLst>
              <p:tags r:id="rId54"/>
            </p:custDataLst>
          </p:nvPr>
        </p:nvSpPr>
        <p:spPr>
          <a:xfrm>
            <a:off x="10782935" y="1793875"/>
            <a:ext cx="320040" cy="23622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1" name="直接连接符 60"/>
          <p:cNvCxnSpPr/>
          <p:nvPr>
            <p:custDataLst>
              <p:tags r:id="rId55"/>
            </p:custDataLst>
          </p:nvPr>
        </p:nvCxnSpPr>
        <p:spPr>
          <a:xfrm>
            <a:off x="6892925" y="1448435"/>
            <a:ext cx="0" cy="3817620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>
            <p:custDataLst>
              <p:tags r:id="rId56"/>
            </p:custDataLst>
          </p:nvPr>
        </p:nvCxnSpPr>
        <p:spPr>
          <a:xfrm>
            <a:off x="7394575" y="1448435"/>
            <a:ext cx="0" cy="3808095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>
            <p:custDataLst>
              <p:tags r:id="rId57"/>
            </p:custDataLst>
          </p:nvPr>
        </p:nvCxnSpPr>
        <p:spPr>
          <a:xfrm>
            <a:off x="8590280" y="1448435"/>
            <a:ext cx="0" cy="3855085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>
            <p:custDataLst>
              <p:tags r:id="rId58"/>
            </p:custDataLst>
          </p:nvPr>
        </p:nvCxnSpPr>
        <p:spPr>
          <a:xfrm>
            <a:off x="9074785" y="1448435"/>
            <a:ext cx="0" cy="3836035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>
            <p:custDataLst>
              <p:tags r:id="rId59"/>
            </p:custDataLst>
          </p:nvPr>
        </p:nvCxnSpPr>
        <p:spPr>
          <a:xfrm>
            <a:off x="10199370" y="1448435"/>
            <a:ext cx="0" cy="3845560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>
            <p:custDataLst>
              <p:tags r:id="rId60"/>
            </p:custDataLst>
          </p:nvPr>
        </p:nvCxnSpPr>
        <p:spPr>
          <a:xfrm>
            <a:off x="10702925" y="1448435"/>
            <a:ext cx="0" cy="3845560"/>
          </a:xfrm>
          <a:prstGeom prst="line">
            <a:avLst/>
          </a:prstGeom>
          <a:ln w="25400" cap="flat" cmpd="sng">
            <a:solidFill>
              <a:schemeClr val="accent1">
                <a:shade val="50000"/>
              </a:schemeClr>
            </a:solidFill>
            <a:prstDash val="sysDash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>
            <p:custDataLst>
              <p:tags r:id="rId61"/>
            </p:custDataLst>
          </p:nvPr>
        </p:nvCxnSpPr>
        <p:spPr>
          <a:xfrm>
            <a:off x="7853680" y="187769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>
            <p:custDataLst>
              <p:tags r:id="rId62"/>
            </p:custDataLst>
          </p:nvPr>
        </p:nvCxnSpPr>
        <p:spPr>
          <a:xfrm>
            <a:off x="7853680" y="246253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>
            <p:custDataLst>
              <p:tags r:id="rId63"/>
            </p:custDataLst>
          </p:nvPr>
        </p:nvCxnSpPr>
        <p:spPr>
          <a:xfrm>
            <a:off x="7853680" y="301307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>
            <p:custDataLst>
              <p:tags r:id="rId64"/>
            </p:custDataLst>
          </p:nvPr>
        </p:nvCxnSpPr>
        <p:spPr>
          <a:xfrm>
            <a:off x="7853680" y="386905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>
            <p:custDataLst>
              <p:tags r:id="rId65"/>
            </p:custDataLst>
          </p:nvPr>
        </p:nvCxnSpPr>
        <p:spPr>
          <a:xfrm>
            <a:off x="7853680" y="445389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>
            <p:custDataLst>
              <p:tags r:id="rId66"/>
            </p:custDataLst>
          </p:nvPr>
        </p:nvCxnSpPr>
        <p:spPr>
          <a:xfrm>
            <a:off x="7853680" y="500443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>
            <p:custDataLst>
              <p:tags r:id="rId67"/>
            </p:custDataLst>
          </p:nvPr>
        </p:nvCxnSpPr>
        <p:spPr>
          <a:xfrm>
            <a:off x="9486265" y="187769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>
            <p:custDataLst>
              <p:tags r:id="rId68"/>
            </p:custDataLst>
          </p:nvPr>
        </p:nvCxnSpPr>
        <p:spPr>
          <a:xfrm>
            <a:off x="9486265" y="246253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>
            <p:custDataLst>
              <p:tags r:id="rId69"/>
            </p:custDataLst>
          </p:nvPr>
        </p:nvCxnSpPr>
        <p:spPr>
          <a:xfrm>
            <a:off x="9486265" y="301307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>
            <p:custDataLst>
              <p:tags r:id="rId70"/>
            </p:custDataLst>
          </p:nvPr>
        </p:nvCxnSpPr>
        <p:spPr>
          <a:xfrm>
            <a:off x="9486265" y="386905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>
            <p:custDataLst>
              <p:tags r:id="rId71"/>
            </p:custDataLst>
          </p:nvPr>
        </p:nvCxnSpPr>
        <p:spPr>
          <a:xfrm>
            <a:off x="9486265" y="4453890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>
            <p:custDataLst>
              <p:tags r:id="rId72"/>
            </p:custDataLst>
          </p:nvPr>
        </p:nvCxnSpPr>
        <p:spPr>
          <a:xfrm>
            <a:off x="9486265" y="500443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2" idx="3"/>
            <a:endCxn id="18" idx="1"/>
          </p:cNvCxnSpPr>
          <p:nvPr>
            <p:custDataLst>
              <p:tags r:id="rId73"/>
            </p:custDataLst>
          </p:nvPr>
        </p:nvCxnSpPr>
        <p:spPr>
          <a:xfrm>
            <a:off x="6805930" y="191198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>
            <p:custDataLst>
              <p:tags r:id="rId74"/>
            </p:custDataLst>
          </p:nvPr>
        </p:nvCxnSpPr>
        <p:spPr>
          <a:xfrm>
            <a:off x="6805930" y="246253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>
            <p:custDataLst>
              <p:tags r:id="rId75"/>
            </p:custDataLst>
          </p:nvPr>
        </p:nvCxnSpPr>
        <p:spPr>
          <a:xfrm>
            <a:off x="6805930" y="30130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3" name="直接连接符 82"/>
          <p:cNvCxnSpPr/>
          <p:nvPr>
            <p:custDataLst>
              <p:tags r:id="rId76"/>
            </p:custDataLst>
          </p:nvPr>
        </p:nvCxnSpPr>
        <p:spPr>
          <a:xfrm>
            <a:off x="6805930" y="39033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>
            <p:custDataLst>
              <p:tags r:id="rId77"/>
            </p:custDataLst>
          </p:nvPr>
        </p:nvCxnSpPr>
        <p:spPr>
          <a:xfrm>
            <a:off x="6805930" y="44538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>
            <p:custDataLst>
              <p:tags r:id="rId78"/>
            </p:custDataLst>
          </p:nvPr>
        </p:nvCxnSpPr>
        <p:spPr>
          <a:xfrm>
            <a:off x="6805930" y="500443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>
            <p:custDataLst>
              <p:tags r:id="rId79"/>
            </p:custDataLst>
          </p:nvPr>
        </p:nvCxnSpPr>
        <p:spPr>
          <a:xfrm>
            <a:off x="7299960" y="191198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>
            <p:custDataLst>
              <p:tags r:id="rId80"/>
            </p:custDataLst>
          </p:nvPr>
        </p:nvCxnSpPr>
        <p:spPr>
          <a:xfrm>
            <a:off x="7299960" y="246253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>
            <p:custDataLst>
              <p:tags r:id="rId81"/>
            </p:custDataLst>
          </p:nvPr>
        </p:nvCxnSpPr>
        <p:spPr>
          <a:xfrm>
            <a:off x="7299960" y="30130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>
            <p:custDataLst>
              <p:tags r:id="rId82"/>
            </p:custDataLst>
          </p:nvPr>
        </p:nvCxnSpPr>
        <p:spPr>
          <a:xfrm>
            <a:off x="7299960" y="39033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>
            <p:custDataLst>
              <p:tags r:id="rId83"/>
            </p:custDataLst>
          </p:nvPr>
        </p:nvCxnSpPr>
        <p:spPr>
          <a:xfrm>
            <a:off x="7299960" y="44538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>
            <p:custDataLst>
              <p:tags r:id="rId84"/>
            </p:custDataLst>
          </p:nvPr>
        </p:nvCxnSpPr>
        <p:spPr>
          <a:xfrm>
            <a:off x="7299960" y="500443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>
            <p:custDataLst>
              <p:tags r:id="rId85"/>
            </p:custDataLst>
          </p:nvPr>
        </p:nvCxnSpPr>
        <p:spPr>
          <a:xfrm>
            <a:off x="8503920" y="191198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>
            <p:custDataLst>
              <p:tags r:id="rId86"/>
            </p:custDataLst>
          </p:nvPr>
        </p:nvCxnSpPr>
        <p:spPr>
          <a:xfrm>
            <a:off x="8503920" y="246253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>
            <p:custDataLst>
              <p:tags r:id="rId87"/>
            </p:custDataLst>
          </p:nvPr>
        </p:nvCxnSpPr>
        <p:spPr>
          <a:xfrm>
            <a:off x="8503920" y="30130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>
            <p:custDataLst>
              <p:tags r:id="rId88"/>
            </p:custDataLst>
          </p:nvPr>
        </p:nvCxnSpPr>
        <p:spPr>
          <a:xfrm>
            <a:off x="8503920" y="39033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>
            <p:custDataLst>
              <p:tags r:id="rId89"/>
            </p:custDataLst>
          </p:nvPr>
        </p:nvCxnSpPr>
        <p:spPr>
          <a:xfrm>
            <a:off x="8503920" y="44538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>
            <p:custDataLst>
              <p:tags r:id="rId90"/>
            </p:custDataLst>
          </p:nvPr>
        </p:nvCxnSpPr>
        <p:spPr>
          <a:xfrm>
            <a:off x="8503920" y="500443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>
            <p:custDataLst>
              <p:tags r:id="rId91"/>
            </p:custDataLst>
          </p:nvPr>
        </p:nvCxnSpPr>
        <p:spPr>
          <a:xfrm>
            <a:off x="8967470" y="191198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>
            <p:custDataLst>
              <p:tags r:id="rId92"/>
            </p:custDataLst>
          </p:nvPr>
        </p:nvCxnSpPr>
        <p:spPr>
          <a:xfrm>
            <a:off x="8967470" y="246253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>
            <p:custDataLst>
              <p:tags r:id="rId93"/>
            </p:custDataLst>
          </p:nvPr>
        </p:nvCxnSpPr>
        <p:spPr>
          <a:xfrm>
            <a:off x="8967470" y="30130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>
            <p:custDataLst>
              <p:tags r:id="rId94"/>
            </p:custDataLst>
          </p:nvPr>
        </p:nvCxnSpPr>
        <p:spPr>
          <a:xfrm>
            <a:off x="8967470" y="39033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>
            <p:custDataLst>
              <p:tags r:id="rId95"/>
            </p:custDataLst>
          </p:nvPr>
        </p:nvCxnSpPr>
        <p:spPr>
          <a:xfrm>
            <a:off x="8967470" y="44538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>
            <p:custDataLst>
              <p:tags r:id="rId96"/>
            </p:custDataLst>
          </p:nvPr>
        </p:nvCxnSpPr>
        <p:spPr>
          <a:xfrm>
            <a:off x="8967470" y="500443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>
            <p:custDataLst>
              <p:tags r:id="rId97"/>
            </p:custDataLst>
          </p:nvPr>
        </p:nvCxnSpPr>
        <p:spPr>
          <a:xfrm>
            <a:off x="10114915" y="191198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>
            <p:custDataLst>
              <p:tags r:id="rId98"/>
            </p:custDataLst>
          </p:nvPr>
        </p:nvCxnSpPr>
        <p:spPr>
          <a:xfrm>
            <a:off x="10114915" y="246253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6" name="直接连接符 105"/>
          <p:cNvCxnSpPr/>
          <p:nvPr>
            <p:custDataLst>
              <p:tags r:id="rId99"/>
            </p:custDataLst>
          </p:nvPr>
        </p:nvCxnSpPr>
        <p:spPr>
          <a:xfrm>
            <a:off x="10114915" y="30130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>
            <p:custDataLst>
              <p:tags r:id="rId100"/>
            </p:custDataLst>
          </p:nvPr>
        </p:nvCxnSpPr>
        <p:spPr>
          <a:xfrm>
            <a:off x="10114915" y="39033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>
            <p:custDataLst>
              <p:tags r:id="rId101"/>
            </p:custDataLst>
          </p:nvPr>
        </p:nvCxnSpPr>
        <p:spPr>
          <a:xfrm>
            <a:off x="10114915" y="44538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>
            <p:custDataLst>
              <p:tags r:id="rId102"/>
            </p:custDataLst>
          </p:nvPr>
        </p:nvCxnSpPr>
        <p:spPr>
          <a:xfrm>
            <a:off x="10114915" y="500443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>
            <p:custDataLst>
              <p:tags r:id="rId103"/>
            </p:custDataLst>
          </p:nvPr>
        </p:nvCxnSpPr>
        <p:spPr>
          <a:xfrm>
            <a:off x="10608945" y="191198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>
            <p:custDataLst>
              <p:tags r:id="rId104"/>
            </p:custDataLst>
          </p:nvPr>
        </p:nvCxnSpPr>
        <p:spPr>
          <a:xfrm>
            <a:off x="10608945" y="246253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2" name="直接连接符 111"/>
          <p:cNvCxnSpPr/>
          <p:nvPr>
            <p:custDataLst>
              <p:tags r:id="rId105"/>
            </p:custDataLst>
          </p:nvPr>
        </p:nvCxnSpPr>
        <p:spPr>
          <a:xfrm>
            <a:off x="10608945" y="301307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3" name="直接连接符 112"/>
          <p:cNvCxnSpPr/>
          <p:nvPr>
            <p:custDataLst>
              <p:tags r:id="rId106"/>
            </p:custDataLst>
          </p:nvPr>
        </p:nvCxnSpPr>
        <p:spPr>
          <a:xfrm>
            <a:off x="10608945" y="390334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4" name="直接连接符 113"/>
          <p:cNvCxnSpPr/>
          <p:nvPr>
            <p:custDataLst>
              <p:tags r:id="rId107"/>
            </p:custDataLst>
          </p:nvPr>
        </p:nvCxnSpPr>
        <p:spPr>
          <a:xfrm>
            <a:off x="10608945" y="4453890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5" name="直接连接符 114"/>
          <p:cNvCxnSpPr/>
          <p:nvPr>
            <p:custDataLst>
              <p:tags r:id="rId108"/>
            </p:custDataLst>
          </p:nvPr>
        </p:nvCxnSpPr>
        <p:spPr>
          <a:xfrm>
            <a:off x="10608945" y="5004435"/>
            <a:ext cx="173990" cy="0"/>
          </a:xfrm>
          <a:prstGeom prst="line">
            <a:avLst/>
          </a:prstGeom>
          <a:ln w="19050"/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6" name="文本框 115"/>
          <p:cNvSpPr txBox="1"/>
          <p:nvPr>
            <p:custDataLst>
              <p:tags r:id="rId109"/>
            </p:custDataLst>
          </p:nvPr>
        </p:nvSpPr>
        <p:spPr>
          <a:xfrm>
            <a:off x="6356985" y="1448435"/>
            <a:ext cx="622935" cy="236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MXM</a:t>
            </a:r>
            <a:endParaRPr lang="en-US" altLang="zh-CN" sz="1400"/>
          </a:p>
        </p:txBody>
      </p:sp>
      <p:sp>
        <p:nvSpPr>
          <p:cNvPr id="117" name="文本框 116"/>
          <p:cNvSpPr txBox="1"/>
          <p:nvPr>
            <p:custDataLst>
              <p:tags r:id="rId110"/>
            </p:custDataLst>
          </p:nvPr>
        </p:nvSpPr>
        <p:spPr>
          <a:xfrm>
            <a:off x="6851015" y="1449070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SXM</a:t>
            </a:r>
            <a:endParaRPr lang="en-US" altLang="zh-CN" sz="1400"/>
          </a:p>
        </p:txBody>
      </p:sp>
      <p:sp>
        <p:nvSpPr>
          <p:cNvPr id="119" name="文本框 118"/>
          <p:cNvSpPr txBox="1"/>
          <p:nvPr>
            <p:custDataLst>
              <p:tags r:id="rId111"/>
            </p:custDataLst>
          </p:nvPr>
        </p:nvSpPr>
        <p:spPr>
          <a:xfrm>
            <a:off x="10160000" y="1449705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SXM</a:t>
            </a:r>
            <a:endParaRPr lang="en-US" altLang="zh-CN" sz="1400"/>
          </a:p>
        </p:txBody>
      </p:sp>
      <p:cxnSp>
        <p:nvCxnSpPr>
          <p:cNvPr id="121" name="直接箭头连接符 120"/>
          <p:cNvCxnSpPr/>
          <p:nvPr>
            <p:custDataLst>
              <p:tags r:id="rId112"/>
            </p:custDataLst>
          </p:nvPr>
        </p:nvCxnSpPr>
        <p:spPr>
          <a:xfrm>
            <a:off x="7473950" y="1684655"/>
            <a:ext cx="1045845" cy="0"/>
          </a:xfrm>
          <a:prstGeom prst="straightConnector1">
            <a:avLst/>
          </a:prstGeom>
          <a:ln w="19050">
            <a:solidFill>
              <a:srgbClr val="20202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2" name="直接箭头连接符 121"/>
          <p:cNvCxnSpPr/>
          <p:nvPr>
            <p:custDataLst>
              <p:tags r:id="rId113"/>
            </p:custDataLst>
          </p:nvPr>
        </p:nvCxnSpPr>
        <p:spPr>
          <a:xfrm>
            <a:off x="9114155" y="1685290"/>
            <a:ext cx="1045845" cy="0"/>
          </a:xfrm>
          <a:prstGeom prst="straightConnector1">
            <a:avLst/>
          </a:prstGeom>
          <a:ln w="19050">
            <a:solidFill>
              <a:srgbClr val="20202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3" name="文本框 122"/>
          <p:cNvSpPr txBox="1"/>
          <p:nvPr>
            <p:custDataLst>
              <p:tags r:id="rId114"/>
            </p:custDataLst>
          </p:nvPr>
        </p:nvSpPr>
        <p:spPr>
          <a:xfrm>
            <a:off x="7696200" y="1391920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MEM</a:t>
            </a:r>
            <a:endParaRPr lang="en-US" altLang="zh-CN" sz="1400"/>
          </a:p>
        </p:txBody>
      </p:sp>
      <p:sp>
        <p:nvSpPr>
          <p:cNvPr id="124" name="文本框 123"/>
          <p:cNvSpPr txBox="1"/>
          <p:nvPr>
            <p:custDataLst>
              <p:tags r:id="rId115"/>
            </p:custDataLst>
          </p:nvPr>
        </p:nvSpPr>
        <p:spPr>
          <a:xfrm>
            <a:off x="9329420" y="1391920"/>
            <a:ext cx="622935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MEM</a:t>
            </a:r>
            <a:endParaRPr lang="en-US" altLang="zh-CN" sz="1400"/>
          </a:p>
        </p:txBody>
      </p:sp>
      <p:sp>
        <p:nvSpPr>
          <p:cNvPr id="132" name="矩形 131"/>
          <p:cNvSpPr/>
          <p:nvPr>
            <p:custDataLst>
              <p:tags r:id="rId116"/>
            </p:custDataLst>
          </p:nvPr>
        </p:nvSpPr>
        <p:spPr>
          <a:xfrm>
            <a:off x="6485890" y="534479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3" name="矩形 132"/>
          <p:cNvSpPr/>
          <p:nvPr>
            <p:custDataLst>
              <p:tags r:id="rId117"/>
            </p:custDataLst>
          </p:nvPr>
        </p:nvSpPr>
        <p:spPr>
          <a:xfrm>
            <a:off x="6979920" y="534479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4" name="矩形 133"/>
          <p:cNvSpPr/>
          <p:nvPr>
            <p:custDataLst>
              <p:tags r:id="rId118"/>
            </p:custDataLst>
          </p:nvPr>
        </p:nvSpPr>
        <p:spPr>
          <a:xfrm>
            <a:off x="7473950" y="534479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37" name="直接连接符 136"/>
          <p:cNvCxnSpPr/>
          <p:nvPr>
            <p:custDataLst>
              <p:tags r:id="rId119"/>
            </p:custDataLst>
          </p:nvPr>
        </p:nvCxnSpPr>
        <p:spPr>
          <a:xfrm>
            <a:off x="7853680" y="546290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8" name="矩形 137"/>
          <p:cNvSpPr/>
          <p:nvPr>
            <p:custDataLst>
              <p:tags r:id="rId120"/>
            </p:custDataLst>
          </p:nvPr>
        </p:nvSpPr>
        <p:spPr>
          <a:xfrm>
            <a:off x="9794875" y="534479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9" name="矩形 138"/>
          <p:cNvSpPr/>
          <p:nvPr>
            <p:custDataLst>
              <p:tags r:id="rId121"/>
            </p:custDataLst>
          </p:nvPr>
        </p:nvSpPr>
        <p:spPr>
          <a:xfrm>
            <a:off x="10288905" y="534479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0" name="矩形 139"/>
          <p:cNvSpPr/>
          <p:nvPr>
            <p:custDataLst>
              <p:tags r:id="rId122"/>
            </p:custDataLst>
          </p:nvPr>
        </p:nvSpPr>
        <p:spPr>
          <a:xfrm>
            <a:off x="10782935" y="534479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1" name="矩形 140"/>
          <p:cNvSpPr/>
          <p:nvPr>
            <p:custDataLst>
              <p:tags r:id="rId123"/>
            </p:custDataLst>
          </p:nvPr>
        </p:nvSpPr>
        <p:spPr>
          <a:xfrm>
            <a:off x="8183880" y="534479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2" name="矩形 141"/>
          <p:cNvSpPr/>
          <p:nvPr>
            <p:custDataLst>
              <p:tags r:id="rId124"/>
            </p:custDataLst>
          </p:nvPr>
        </p:nvSpPr>
        <p:spPr>
          <a:xfrm>
            <a:off x="8677910" y="534479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3" name="矩形 142"/>
          <p:cNvSpPr/>
          <p:nvPr>
            <p:custDataLst>
              <p:tags r:id="rId125"/>
            </p:custDataLst>
          </p:nvPr>
        </p:nvSpPr>
        <p:spPr>
          <a:xfrm>
            <a:off x="9141460" y="5344795"/>
            <a:ext cx="320040" cy="236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44" name="直接连接符 143"/>
          <p:cNvCxnSpPr/>
          <p:nvPr>
            <p:custDataLst>
              <p:tags r:id="rId126"/>
            </p:custDataLst>
          </p:nvPr>
        </p:nvCxnSpPr>
        <p:spPr>
          <a:xfrm>
            <a:off x="9491980" y="5462905"/>
            <a:ext cx="308610" cy="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127"/>
            </p:custDataLst>
          </p:nvPr>
        </p:nvCxnSpPr>
        <p:spPr>
          <a:xfrm>
            <a:off x="6645910" y="3195955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>
            <p:custDataLst>
              <p:tags r:id="rId128"/>
            </p:custDataLst>
          </p:nvPr>
        </p:nvCxnSpPr>
        <p:spPr>
          <a:xfrm>
            <a:off x="7152640" y="3195955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6" name="直接连接符 125"/>
          <p:cNvCxnSpPr/>
          <p:nvPr>
            <p:custDataLst>
              <p:tags r:id="rId129"/>
            </p:custDataLst>
          </p:nvPr>
        </p:nvCxnSpPr>
        <p:spPr>
          <a:xfrm>
            <a:off x="7646670" y="3195955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8" name="直接连接符 127"/>
          <p:cNvCxnSpPr/>
          <p:nvPr>
            <p:custDataLst>
              <p:tags r:id="rId130"/>
            </p:custDataLst>
          </p:nvPr>
        </p:nvCxnSpPr>
        <p:spPr>
          <a:xfrm>
            <a:off x="8372475" y="3195955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1" name="直接连接符 130"/>
          <p:cNvCxnSpPr/>
          <p:nvPr>
            <p:custDataLst>
              <p:tags r:id="rId131"/>
            </p:custDataLst>
          </p:nvPr>
        </p:nvCxnSpPr>
        <p:spPr>
          <a:xfrm>
            <a:off x="8842375" y="3195955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5" name="直接连接符 134"/>
          <p:cNvCxnSpPr/>
          <p:nvPr>
            <p:custDataLst>
              <p:tags r:id="rId132"/>
            </p:custDataLst>
          </p:nvPr>
        </p:nvCxnSpPr>
        <p:spPr>
          <a:xfrm>
            <a:off x="9323070" y="3195955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>
            <p:custDataLst>
              <p:tags r:id="rId133"/>
            </p:custDataLst>
          </p:nvPr>
        </p:nvCxnSpPr>
        <p:spPr>
          <a:xfrm>
            <a:off x="9965055" y="3195955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5" name="直接连接符 144"/>
          <p:cNvCxnSpPr/>
          <p:nvPr>
            <p:custDataLst>
              <p:tags r:id="rId134"/>
            </p:custDataLst>
          </p:nvPr>
        </p:nvCxnSpPr>
        <p:spPr>
          <a:xfrm>
            <a:off x="10484485" y="3195955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9" name="直接连接符 148"/>
          <p:cNvCxnSpPr/>
          <p:nvPr>
            <p:custDataLst>
              <p:tags r:id="rId135"/>
            </p:custDataLst>
          </p:nvPr>
        </p:nvCxnSpPr>
        <p:spPr>
          <a:xfrm>
            <a:off x="10955655" y="3195955"/>
            <a:ext cx="0" cy="468630"/>
          </a:xfrm>
          <a:prstGeom prst="line">
            <a:avLst/>
          </a:prstGeom>
          <a:ln w="25400" cap="flat" cmpd="sng" algn="ctr">
            <a:solidFill>
              <a:schemeClr val="accent1">
                <a:shade val="50000"/>
              </a:schemeClr>
            </a:solidFill>
            <a:prstDash val="sysDot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2" name="椭圆 151"/>
          <p:cNvSpPr/>
          <p:nvPr>
            <p:custDataLst>
              <p:tags r:id="rId136"/>
            </p:custDataLst>
          </p:nvPr>
        </p:nvSpPr>
        <p:spPr>
          <a:xfrm>
            <a:off x="10702925" y="2233930"/>
            <a:ext cx="461010" cy="423545"/>
          </a:xfrm>
          <a:prstGeom prst="ellipse">
            <a:avLst/>
          </a:prstGeom>
          <a:noFill/>
          <a:ln w="28575" cmpd="sng">
            <a:solidFill>
              <a:srgbClr val="FF3300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3" name="直接箭头连接符 152"/>
          <p:cNvCxnSpPr/>
          <p:nvPr>
            <p:custDataLst>
              <p:tags r:id="rId137"/>
            </p:custDataLst>
          </p:nvPr>
        </p:nvCxnSpPr>
        <p:spPr>
          <a:xfrm flipV="1">
            <a:off x="11102975" y="1863090"/>
            <a:ext cx="304165" cy="481330"/>
          </a:xfrm>
          <a:prstGeom prst="straightConnector1">
            <a:avLst/>
          </a:prstGeom>
          <a:ln w="31750" cmpd="sng">
            <a:solidFill>
              <a:srgbClr val="FF33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4" name="文本框 153"/>
          <p:cNvSpPr txBox="1"/>
          <p:nvPr>
            <p:custDataLst>
              <p:tags r:id="rId138"/>
            </p:custDataLst>
          </p:nvPr>
        </p:nvSpPr>
        <p:spPr>
          <a:xfrm>
            <a:off x="11163935" y="1584325"/>
            <a:ext cx="1126490" cy="3898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>
                <a:solidFill>
                  <a:srgbClr val="FF0000"/>
                </a:solidFill>
              </a:rPr>
              <a:t>16 lanes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矩形 5"/>
          <p:cNvSpPr/>
          <p:nvPr>
            <p:custDataLst>
              <p:tags r:id="rId139"/>
            </p:custDataLst>
          </p:nvPr>
        </p:nvSpPr>
        <p:spPr>
          <a:xfrm>
            <a:off x="6433185" y="2267585"/>
            <a:ext cx="4730115" cy="389890"/>
          </a:xfrm>
          <a:prstGeom prst="rect">
            <a:avLst/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8" name="直接箭头连接符 117"/>
          <p:cNvCxnSpPr/>
          <p:nvPr>
            <p:custDataLst>
              <p:tags r:id="rId140"/>
            </p:custDataLst>
          </p:nvPr>
        </p:nvCxnSpPr>
        <p:spPr>
          <a:xfrm flipH="1">
            <a:off x="6158865" y="2407285"/>
            <a:ext cx="274320" cy="173355"/>
          </a:xfrm>
          <a:prstGeom prst="straightConnector1">
            <a:avLst/>
          </a:prstGeom>
          <a:ln w="31750" cmpd="sng">
            <a:solidFill>
              <a:schemeClr val="accent4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>
            <p:custDataLst>
              <p:tags r:id="rId141"/>
            </p:custDataLst>
          </p:nvPr>
        </p:nvSpPr>
        <p:spPr>
          <a:xfrm>
            <a:off x="5210810" y="2580640"/>
            <a:ext cx="1222375" cy="3898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>
                <a:solidFill>
                  <a:schemeClr val="accent4"/>
                </a:solidFill>
              </a:rPr>
              <a:t>Superlane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129" name="上箭头 128"/>
          <p:cNvSpPr/>
          <p:nvPr/>
        </p:nvSpPr>
        <p:spPr>
          <a:xfrm>
            <a:off x="8677910" y="1096645"/>
            <a:ext cx="288925" cy="4213860"/>
          </a:xfrm>
          <a:prstGeom prst="upArrow">
            <a:avLst>
              <a:gd name="adj1" fmla="val 50000"/>
              <a:gd name="adj2" fmla="val 50420"/>
            </a:avLst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0" name="文本框 119"/>
          <p:cNvSpPr txBox="1"/>
          <p:nvPr>
            <p:custDataLst>
              <p:tags r:id="rId142"/>
            </p:custDataLst>
          </p:nvPr>
        </p:nvSpPr>
        <p:spPr>
          <a:xfrm>
            <a:off x="8585200" y="1449705"/>
            <a:ext cx="556260" cy="235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VXM</a:t>
            </a:r>
            <a:endParaRPr lang="en-US" altLang="zh-CN" sz="1400"/>
          </a:p>
        </p:txBody>
      </p:sp>
      <p:sp>
        <p:nvSpPr>
          <p:cNvPr id="130" name="左右箭头 129"/>
          <p:cNvSpPr/>
          <p:nvPr/>
        </p:nvSpPr>
        <p:spPr>
          <a:xfrm>
            <a:off x="6320155" y="2869565"/>
            <a:ext cx="4984750" cy="261620"/>
          </a:xfrm>
          <a:prstGeom prst="left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8" name="矩形 147"/>
          <p:cNvSpPr/>
          <p:nvPr>
            <p:custDataLst>
              <p:tags r:id="rId143"/>
            </p:custDataLst>
          </p:nvPr>
        </p:nvSpPr>
        <p:spPr>
          <a:xfrm>
            <a:off x="6433185" y="2806065"/>
            <a:ext cx="4730115" cy="389890"/>
          </a:xfrm>
          <a:prstGeom prst="rect">
            <a:avLst/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1" name="文本框 150"/>
          <p:cNvSpPr txBox="1"/>
          <p:nvPr/>
        </p:nvSpPr>
        <p:spPr>
          <a:xfrm>
            <a:off x="7920355" y="672465"/>
            <a:ext cx="1880235" cy="4241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Instruction </a:t>
            </a:r>
            <a:r>
              <a:rPr lang="en-US" altLang="zh-CN"/>
              <a:t>Flow</a:t>
            </a:r>
            <a:endParaRPr lang="en-US" altLang="zh-CN"/>
          </a:p>
        </p:txBody>
      </p:sp>
      <p:sp>
        <p:nvSpPr>
          <p:cNvPr id="155" name="文本框 154"/>
          <p:cNvSpPr txBox="1"/>
          <p:nvPr>
            <p:custDataLst>
              <p:tags r:id="rId144"/>
            </p:custDataLst>
          </p:nvPr>
        </p:nvSpPr>
        <p:spPr>
          <a:xfrm>
            <a:off x="11304905" y="2707005"/>
            <a:ext cx="734695" cy="605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Data</a:t>
            </a:r>
            <a:endParaRPr lang="en-US" altLang="zh-CN"/>
          </a:p>
          <a:p>
            <a:r>
              <a:rPr lang="en-US" altLang="zh-CN"/>
              <a:t>F</a:t>
            </a:r>
            <a:r>
              <a:rPr lang="en-US" altLang="zh-CN"/>
              <a:t>low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145"/>
            </p:custDataLst>
          </p:nvPr>
        </p:nvSpPr>
        <p:spPr>
          <a:xfrm>
            <a:off x="10681970" y="1449705"/>
            <a:ext cx="622935" cy="236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/>
              <a:t>MXM</a:t>
            </a:r>
            <a:endParaRPr lang="en-US" altLang="zh-CN" sz="1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4510" y="1825625"/>
            <a:ext cx="10515600" cy="4351338"/>
          </a:xfrm>
        </p:spPr>
        <p:txBody>
          <a:bodyPr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88620" y="5641975"/>
            <a:ext cx="10788015" cy="535940"/>
          </a:xfrm>
          <a:prstGeom prst="rect">
            <a:avLst/>
          </a:prstGeom>
          <a:solidFill>
            <a:srgbClr val="99DEF6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Instrucion Control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5179695" y="4328795"/>
            <a:ext cx="1206500" cy="1029970"/>
          </a:xfrm>
          <a:prstGeom prst="rect">
            <a:avLst/>
          </a:prstGeom>
          <a:solidFill>
            <a:srgbClr val="99DEF6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Instrucion Control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6767195" y="4328795"/>
            <a:ext cx="1206500" cy="1029970"/>
          </a:xfrm>
          <a:prstGeom prst="rect">
            <a:avLst/>
          </a:prstGeom>
          <a:solidFill>
            <a:srgbClr val="99DEF6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Instrucion Control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1" name="矩形 10"/>
          <p:cNvSpPr/>
          <p:nvPr>
            <p:custDataLst>
              <p:tags r:id="rId3"/>
            </p:custDataLst>
          </p:nvPr>
        </p:nvSpPr>
        <p:spPr>
          <a:xfrm>
            <a:off x="8354695" y="4314825"/>
            <a:ext cx="1206500" cy="1029970"/>
          </a:xfrm>
          <a:prstGeom prst="rect">
            <a:avLst/>
          </a:prstGeom>
          <a:solidFill>
            <a:srgbClr val="99DEF6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Instrucion Control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>
            <p:custDataLst>
              <p:tags r:id="rId4"/>
            </p:custDataLst>
          </p:nvPr>
        </p:nvSpPr>
        <p:spPr>
          <a:xfrm>
            <a:off x="9964420" y="3002280"/>
            <a:ext cx="1206500" cy="1029970"/>
          </a:xfrm>
          <a:prstGeom prst="rect">
            <a:avLst/>
          </a:prstGeom>
          <a:solidFill>
            <a:srgbClr val="D2ABF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Swich  execution module (SXM)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>
            <p:custDataLst>
              <p:tags r:id="rId5"/>
            </p:custDataLst>
          </p:nvPr>
        </p:nvSpPr>
        <p:spPr>
          <a:xfrm>
            <a:off x="3599180" y="3009900"/>
            <a:ext cx="1206500" cy="1029970"/>
          </a:xfrm>
          <a:prstGeom prst="rect">
            <a:avLst/>
          </a:prstGeom>
          <a:solidFill>
            <a:srgbClr val="A0E4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Memory Unit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(MEM)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15" name="矩形 14"/>
          <p:cNvSpPr/>
          <p:nvPr>
            <p:custDataLst>
              <p:tags r:id="rId6"/>
            </p:custDataLst>
          </p:nvPr>
        </p:nvSpPr>
        <p:spPr>
          <a:xfrm>
            <a:off x="388620" y="3015615"/>
            <a:ext cx="1206500" cy="1029970"/>
          </a:xfrm>
          <a:prstGeom prst="rect">
            <a:avLst/>
          </a:prstGeom>
          <a:solidFill>
            <a:srgbClr val="D2ABF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Matirx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execution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module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(MXM)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16" name="矩形 15"/>
          <p:cNvSpPr/>
          <p:nvPr>
            <p:custDataLst>
              <p:tags r:id="rId7"/>
            </p:custDataLst>
          </p:nvPr>
        </p:nvSpPr>
        <p:spPr>
          <a:xfrm>
            <a:off x="5176520" y="3023870"/>
            <a:ext cx="1206500" cy="102997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Vector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execution model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(VXM)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>
            <p:custDataLst>
              <p:tags r:id="rId8"/>
            </p:custDataLst>
          </p:nvPr>
        </p:nvSpPr>
        <p:spPr>
          <a:xfrm>
            <a:off x="6753860" y="3023870"/>
            <a:ext cx="1206500" cy="1029970"/>
          </a:xfrm>
          <a:prstGeom prst="rect">
            <a:avLst/>
          </a:prstGeom>
          <a:solidFill>
            <a:srgbClr val="A0E4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Memory Unit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(MEM)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18" name="矩形 17"/>
          <p:cNvSpPr/>
          <p:nvPr>
            <p:custDataLst>
              <p:tags r:id="rId9"/>
            </p:custDataLst>
          </p:nvPr>
        </p:nvSpPr>
        <p:spPr>
          <a:xfrm>
            <a:off x="1988820" y="3010535"/>
            <a:ext cx="1206500" cy="1029970"/>
          </a:xfrm>
          <a:prstGeom prst="rect">
            <a:avLst/>
          </a:prstGeom>
          <a:solidFill>
            <a:srgbClr val="FDC48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Swic</a:t>
            </a:r>
            <a:r>
              <a:rPr lang="en-US" altLang="zh-CN" sz="1600">
                <a:solidFill>
                  <a:schemeClr val="tx1"/>
                </a:solidFill>
              </a:rPr>
              <a:t>h  execution module (SXM)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19" name="矩形 18"/>
          <p:cNvSpPr/>
          <p:nvPr>
            <p:custDataLst>
              <p:tags r:id="rId10"/>
            </p:custDataLst>
          </p:nvPr>
        </p:nvSpPr>
        <p:spPr>
          <a:xfrm>
            <a:off x="9970770" y="4328795"/>
            <a:ext cx="1206500" cy="1029970"/>
          </a:xfrm>
          <a:prstGeom prst="rect">
            <a:avLst/>
          </a:prstGeom>
          <a:solidFill>
            <a:srgbClr val="99DEF6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Instrucion Control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0" name="矩形 19"/>
          <p:cNvSpPr/>
          <p:nvPr>
            <p:custDataLst>
              <p:tags r:id="rId11"/>
            </p:custDataLst>
          </p:nvPr>
        </p:nvSpPr>
        <p:spPr>
          <a:xfrm>
            <a:off x="401320" y="4328795"/>
            <a:ext cx="1206500" cy="1029970"/>
          </a:xfrm>
          <a:prstGeom prst="rect">
            <a:avLst/>
          </a:prstGeom>
          <a:solidFill>
            <a:srgbClr val="99DEF6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Instrucion Control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1" name="矩形 20"/>
          <p:cNvSpPr/>
          <p:nvPr>
            <p:custDataLst>
              <p:tags r:id="rId12"/>
            </p:custDataLst>
          </p:nvPr>
        </p:nvSpPr>
        <p:spPr>
          <a:xfrm>
            <a:off x="1988820" y="4314825"/>
            <a:ext cx="1206500" cy="1029970"/>
          </a:xfrm>
          <a:prstGeom prst="rect">
            <a:avLst/>
          </a:prstGeom>
          <a:solidFill>
            <a:srgbClr val="99DEF6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Instrucion Control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2" name="矩形 21"/>
          <p:cNvSpPr/>
          <p:nvPr>
            <p:custDataLst>
              <p:tags r:id="rId13"/>
            </p:custDataLst>
          </p:nvPr>
        </p:nvSpPr>
        <p:spPr>
          <a:xfrm>
            <a:off x="3604895" y="4328795"/>
            <a:ext cx="1206500" cy="1029970"/>
          </a:xfrm>
          <a:prstGeom prst="rect">
            <a:avLst/>
          </a:prstGeom>
          <a:solidFill>
            <a:srgbClr val="99DEF6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Instrucion Control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3" name="矩形 22"/>
          <p:cNvSpPr/>
          <p:nvPr>
            <p:custDataLst>
              <p:tags r:id="rId14"/>
            </p:custDataLst>
          </p:nvPr>
        </p:nvSpPr>
        <p:spPr>
          <a:xfrm>
            <a:off x="8343265" y="3013710"/>
            <a:ext cx="1206500" cy="1029970"/>
          </a:xfrm>
          <a:prstGeom prst="rect">
            <a:avLst/>
          </a:prstGeom>
          <a:solidFill>
            <a:srgbClr val="FDC48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Swic</a:t>
            </a:r>
            <a:r>
              <a:rPr lang="en-US" altLang="zh-CN" sz="1600">
                <a:solidFill>
                  <a:schemeClr val="tx1"/>
                </a:solidFill>
              </a:rPr>
              <a:t>h  execution module (SXM)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38" name="矩形 37"/>
          <p:cNvSpPr/>
          <p:nvPr>
            <p:custDataLst>
              <p:tags r:id="rId15"/>
            </p:custDataLst>
          </p:nvPr>
        </p:nvSpPr>
        <p:spPr>
          <a:xfrm>
            <a:off x="9964420" y="1669415"/>
            <a:ext cx="1206500" cy="1029970"/>
          </a:xfrm>
          <a:prstGeom prst="rect">
            <a:avLst/>
          </a:prstGeom>
          <a:solidFill>
            <a:srgbClr val="D2ABF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Swic</a:t>
            </a:r>
            <a:r>
              <a:rPr lang="en-US" altLang="zh-CN" sz="1600">
                <a:solidFill>
                  <a:schemeClr val="tx1"/>
                </a:solidFill>
              </a:rPr>
              <a:t>h  execution module (SXM)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39" name="矩形 38"/>
          <p:cNvSpPr/>
          <p:nvPr>
            <p:custDataLst>
              <p:tags r:id="rId16"/>
            </p:custDataLst>
          </p:nvPr>
        </p:nvSpPr>
        <p:spPr>
          <a:xfrm>
            <a:off x="3599180" y="1677035"/>
            <a:ext cx="1206500" cy="1029970"/>
          </a:xfrm>
          <a:prstGeom prst="rect">
            <a:avLst/>
          </a:prstGeom>
          <a:solidFill>
            <a:srgbClr val="A0E4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Memory Unit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(MEM)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40" name="矩形 39"/>
          <p:cNvSpPr/>
          <p:nvPr>
            <p:custDataLst>
              <p:tags r:id="rId17"/>
            </p:custDataLst>
          </p:nvPr>
        </p:nvSpPr>
        <p:spPr>
          <a:xfrm>
            <a:off x="388620" y="1682750"/>
            <a:ext cx="1206500" cy="1029970"/>
          </a:xfrm>
          <a:prstGeom prst="rect">
            <a:avLst/>
          </a:prstGeom>
          <a:solidFill>
            <a:srgbClr val="D2ABF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Matirx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execution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module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(MXM)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41" name="矩形 40"/>
          <p:cNvSpPr/>
          <p:nvPr>
            <p:custDataLst>
              <p:tags r:id="rId18"/>
            </p:custDataLst>
          </p:nvPr>
        </p:nvSpPr>
        <p:spPr>
          <a:xfrm>
            <a:off x="5176520" y="1691005"/>
            <a:ext cx="1206500" cy="102997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Vector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execution model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(VXM)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42" name="矩形 41"/>
          <p:cNvSpPr/>
          <p:nvPr>
            <p:custDataLst>
              <p:tags r:id="rId19"/>
            </p:custDataLst>
          </p:nvPr>
        </p:nvSpPr>
        <p:spPr>
          <a:xfrm>
            <a:off x="6753860" y="1691005"/>
            <a:ext cx="1206500" cy="1029970"/>
          </a:xfrm>
          <a:prstGeom prst="rect">
            <a:avLst/>
          </a:prstGeom>
          <a:solidFill>
            <a:srgbClr val="A0E4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Memory Unit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(MEM)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43" name="矩形 42"/>
          <p:cNvSpPr/>
          <p:nvPr>
            <p:custDataLst>
              <p:tags r:id="rId20"/>
            </p:custDataLst>
          </p:nvPr>
        </p:nvSpPr>
        <p:spPr>
          <a:xfrm>
            <a:off x="1988820" y="1677670"/>
            <a:ext cx="1206500" cy="1029970"/>
          </a:xfrm>
          <a:prstGeom prst="rect">
            <a:avLst/>
          </a:prstGeom>
          <a:solidFill>
            <a:srgbClr val="FDC48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Swic</a:t>
            </a:r>
            <a:r>
              <a:rPr lang="en-US" altLang="zh-CN" sz="1600">
                <a:solidFill>
                  <a:schemeClr val="tx1"/>
                </a:solidFill>
              </a:rPr>
              <a:t>h  execution module (SXM)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44" name="矩形 43"/>
          <p:cNvSpPr/>
          <p:nvPr>
            <p:custDataLst>
              <p:tags r:id="rId21"/>
            </p:custDataLst>
          </p:nvPr>
        </p:nvSpPr>
        <p:spPr>
          <a:xfrm>
            <a:off x="8343265" y="1680845"/>
            <a:ext cx="1206500" cy="1029970"/>
          </a:xfrm>
          <a:prstGeom prst="rect">
            <a:avLst/>
          </a:prstGeom>
          <a:solidFill>
            <a:srgbClr val="FDC48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Swic</a:t>
            </a:r>
            <a:r>
              <a:rPr lang="en-US" altLang="zh-CN" sz="1600">
                <a:solidFill>
                  <a:schemeClr val="tx1"/>
                </a:solidFill>
              </a:rPr>
              <a:t>h  execution module (SXM)</a:t>
            </a:r>
            <a:endParaRPr lang="en-US" altLang="zh-CN" sz="1600">
              <a:solidFill>
                <a:schemeClr val="tx1"/>
              </a:solidFill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991870" y="683260"/>
            <a:ext cx="0" cy="918845"/>
          </a:xfrm>
          <a:prstGeom prst="line">
            <a:avLst/>
          </a:prstGeom>
          <a:ln w="101600">
            <a:solidFill>
              <a:schemeClr val="tx2"/>
            </a:solidFill>
            <a:prstDash val="sysDot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>
            <p:custDataLst>
              <p:tags r:id="rId22"/>
            </p:custDataLst>
          </p:nvPr>
        </p:nvCxnSpPr>
        <p:spPr>
          <a:xfrm>
            <a:off x="2592070" y="683260"/>
            <a:ext cx="0" cy="918845"/>
          </a:xfrm>
          <a:prstGeom prst="line">
            <a:avLst/>
          </a:prstGeom>
          <a:ln w="101600">
            <a:solidFill>
              <a:schemeClr val="tx2"/>
            </a:solidFill>
            <a:prstDash val="sysDot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>
            <p:custDataLst>
              <p:tags r:id="rId23"/>
            </p:custDataLst>
          </p:nvPr>
        </p:nvCxnSpPr>
        <p:spPr>
          <a:xfrm>
            <a:off x="4218940" y="683260"/>
            <a:ext cx="0" cy="918845"/>
          </a:xfrm>
          <a:prstGeom prst="line">
            <a:avLst/>
          </a:prstGeom>
          <a:ln w="101600">
            <a:solidFill>
              <a:schemeClr val="tx2"/>
            </a:solidFill>
            <a:prstDash val="sysDot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>
            <p:custDataLst>
              <p:tags r:id="rId24"/>
            </p:custDataLst>
          </p:nvPr>
        </p:nvCxnSpPr>
        <p:spPr>
          <a:xfrm>
            <a:off x="5845810" y="683260"/>
            <a:ext cx="0" cy="918845"/>
          </a:xfrm>
          <a:prstGeom prst="line">
            <a:avLst/>
          </a:prstGeom>
          <a:ln w="101600">
            <a:solidFill>
              <a:schemeClr val="tx2"/>
            </a:solidFill>
            <a:prstDash val="sysDot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>
            <p:custDataLst>
              <p:tags r:id="rId25"/>
            </p:custDataLst>
          </p:nvPr>
        </p:nvCxnSpPr>
        <p:spPr>
          <a:xfrm>
            <a:off x="7319010" y="665480"/>
            <a:ext cx="0" cy="918845"/>
          </a:xfrm>
          <a:prstGeom prst="line">
            <a:avLst/>
          </a:prstGeom>
          <a:ln w="101600">
            <a:solidFill>
              <a:schemeClr val="tx2"/>
            </a:solidFill>
            <a:prstDash val="sysDot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>
            <p:custDataLst>
              <p:tags r:id="rId26"/>
            </p:custDataLst>
          </p:nvPr>
        </p:nvCxnSpPr>
        <p:spPr>
          <a:xfrm>
            <a:off x="8957945" y="665480"/>
            <a:ext cx="0" cy="918845"/>
          </a:xfrm>
          <a:prstGeom prst="line">
            <a:avLst/>
          </a:prstGeom>
          <a:ln w="101600">
            <a:solidFill>
              <a:schemeClr val="tx2"/>
            </a:solidFill>
            <a:prstDash val="sysDot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>
            <p:custDataLst>
              <p:tags r:id="rId27"/>
            </p:custDataLst>
          </p:nvPr>
        </p:nvCxnSpPr>
        <p:spPr>
          <a:xfrm>
            <a:off x="10419080" y="665480"/>
            <a:ext cx="0" cy="918845"/>
          </a:xfrm>
          <a:prstGeom prst="line">
            <a:avLst/>
          </a:prstGeom>
          <a:ln w="101600">
            <a:solidFill>
              <a:schemeClr val="tx2"/>
            </a:solidFill>
            <a:prstDash val="sysDot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3" name="上箭头 52"/>
          <p:cNvSpPr/>
          <p:nvPr/>
        </p:nvSpPr>
        <p:spPr>
          <a:xfrm>
            <a:off x="916305" y="2747645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上箭头 53"/>
          <p:cNvSpPr/>
          <p:nvPr>
            <p:custDataLst>
              <p:tags r:id="rId28"/>
            </p:custDataLst>
          </p:nvPr>
        </p:nvSpPr>
        <p:spPr>
          <a:xfrm>
            <a:off x="916305" y="4081780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上箭头 54"/>
          <p:cNvSpPr/>
          <p:nvPr>
            <p:custDataLst>
              <p:tags r:id="rId29"/>
            </p:custDataLst>
          </p:nvPr>
        </p:nvSpPr>
        <p:spPr>
          <a:xfrm>
            <a:off x="916305" y="5412740"/>
            <a:ext cx="76200" cy="205740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5" name="上箭头 64"/>
          <p:cNvSpPr/>
          <p:nvPr>
            <p:custDataLst>
              <p:tags r:id="rId30"/>
            </p:custDataLst>
          </p:nvPr>
        </p:nvSpPr>
        <p:spPr>
          <a:xfrm>
            <a:off x="2524760" y="2764790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上箭头 65"/>
          <p:cNvSpPr/>
          <p:nvPr>
            <p:custDataLst>
              <p:tags r:id="rId31"/>
            </p:custDataLst>
          </p:nvPr>
        </p:nvSpPr>
        <p:spPr>
          <a:xfrm>
            <a:off x="2524760" y="4098925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上箭头 66"/>
          <p:cNvSpPr/>
          <p:nvPr>
            <p:custDataLst>
              <p:tags r:id="rId32"/>
            </p:custDataLst>
          </p:nvPr>
        </p:nvSpPr>
        <p:spPr>
          <a:xfrm>
            <a:off x="2524760" y="5429885"/>
            <a:ext cx="76200" cy="205740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上箭头 67"/>
          <p:cNvSpPr/>
          <p:nvPr>
            <p:custDataLst>
              <p:tags r:id="rId33"/>
            </p:custDataLst>
          </p:nvPr>
        </p:nvSpPr>
        <p:spPr>
          <a:xfrm>
            <a:off x="4143375" y="2747645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上箭头 68"/>
          <p:cNvSpPr/>
          <p:nvPr>
            <p:custDataLst>
              <p:tags r:id="rId34"/>
            </p:custDataLst>
          </p:nvPr>
        </p:nvSpPr>
        <p:spPr>
          <a:xfrm>
            <a:off x="4143375" y="4081780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上箭头 69"/>
          <p:cNvSpPr/>
          <p:nvPr>
            <p:custDataLst>
              <p:tags r:id="rId35"/>
            </p:custDataLst>
          </p:nvPr>
        </p:nvSpPr>
        <p:spPr>
          <a:xfrm>
            <a:off x="4143375" y="5412740"/>
            <a:ext cx="76200" cy="205740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上箭头 70"/>
          <p:cNvSpPr/>
          <p:nvPr>
            <p:custDataLst>
              <p:tags r:id="rId36"/>
            </p:custDataLst>
          </p:nvPr>
        </p:nvSpPr>
        <p:spPr>
          <a:xfrm>
            <a:off x="5770245" y="2747645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上箭头 71"/>
          <p:cNvSpPr/>
          <p:nvPr>
            <p:custDataLst>
              <p:tags r:id="rId37"/>
            </p:custDataLst>
          </p:nvPr>
        </p:nvSpPr>
        <p:spPr>
          <a:xfrm>
            <a:off x="5770245" y="4081780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3" name="上箭头 72"/>
          <p:cNvSpPr/>
          <p:nvPr>
            <p:custDataLst>
              <p:tags r:id="rId38"/>
            </p:custDataLst>
          </p:nvPr>
        </p:nvSpPr>
        <p:spPr>
          <a:xfrm>
            <a:off x="5770245" y="5412740"/>
            <a:ext cx="76200" cy="205740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上箭头 73"/>
          <p:cNvSpPr/>
          <p:nvPr>
            <p:custDataLst>
              <p:tags r:id="rId39"/>
            </p:custDataLst>
          </p:nvPr>
        </p:nvSpPr>
        <p:spPr>
          <a:xfrm>
            <a:off x="7319010" y="2747645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上箭头 74"/>
          <p:cNvSpPr/>
          <p:nvPr>
            <p:custDataLst>
              <p:tags r:id="rId40"/>
            </p:custDataLst>
          </p:nvPr>
        </p:nvSpPr>
        <p:spPr>
          <a:xfrm>
            <a:off x="7319010" y="4081780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6" name="上箭头 75"/>
          <p:cNvSpPr/>
          <p:nvPr>
            <p:custDataLst>
              <p:tags r:id="rId41"/>
            </p:custDataLst>
          </p:nvPr>
        </p:nvSpPr>
        <p:spPr>
          <a:xfrm>
            <a:off x="7319010" y="5412740"/>
            <a:ext cx="76200" cy="205740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上箭头 76"/>
          <p:cNvSpPr/>
          <p:nvPr>
            <p:custDataLst>
              <p:tags r:id="rId42"/>
            </p:custDataLst>
          </p:nvPr>
        </p:nvSpPr>
        <p:spPr>
          <a:xfrm>
            <a:off x="8881745" y="2747645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上箭头 77"/>
          <p:cNvSpPr/>
          <p:nvPr>
            <p:custDataLst>
              <p:tags r:id="rId43"/>
            </p:custDataLst>
          </p:nvPr>
        </p:nvSpPr>
        <p:spPr>
          <a:xfrm>
            <a:off x="8881745" y="4081780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上箭头 78"/>
          <p:cNvSpPr/>
          <p:nvPr>
            <p:custDataLst>
              <p:tags r:id="rId44"/>
            </p:custDataLst>
          </p:nvPr>
        </p:nvSpPr>
        <p:spPr>
          <a:xfrm>
            <a:off x="8881745" y="5412740"/>
            <a:ext cx="76200" cy="205740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上箭头 79"/>
          <p:cNvSpPr/>
          <p:nvPr>
            <p:custDataLst>
              <p:tags r:id="rId45"/>
            </p:custDataLst>
          </p:nvPr>
        </p:nvSpPr>
        <p:spPr>
          <a:xfrm>
            <a:off x="10535920" y="2764790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上箭头 80"/>
          <p:cNvSpPr/>
          <p:nvPr>
            <p:custDataLst>
              <p:tags r:id="rId46"/>
            </p:custDataLst>
          </p:nvPr>
        </p:nvSpPr>
        <p:spPr>
          <a:xfrm>
            <a:off x="10535920" y="4098925"/>
            <a:ext cx="75565" cy="233045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上箭头 81"/>
          <p:cNvSpPr/>
          <p:nvPr>
            <p:custDataLst>
              <p:tags r:id="rId47"/>
            </p:custDataLst>
          </p:nvPr>
        </p:nvSpPr>
        <p:spPr>
          <a:xfrm>
            <a:off x="10535920" y="5429885"/>
            <a:ext cx="76200" cy="205740"/>
          </a:xfrm>
          <a:prstGeom prst="up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4" name="左右箭头 83"/>
          <p:cNvSpPr/>
          <p:nvPr/>
        </p:nvSpPr>
        <p:spPr>
          <a:xfrm>
            <a:off x="1658620" y="2233295"/>
            <a:ext cx="260350" cy="75565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5" name="左右箭头 84"/>
          <p:cNvSpPr/>
          <p:nvPr>
            <p:custDataLst>
              <p:tags r:id="rId48"/>
            </p:custDataLst>
          </p:nvPr>
        </p:nvSpPr>
        <p:spPr>
          <a:xfrm>
            <a:off x="1658620" y="3501390"/>
            <a:ext cx="260350" cy="75565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左右箭头 86"/>
          <p:cNvSpPr/>
          <p:nvPr>
            <p:custDataLst>
              <p:tags r:id="rId49"/>
            </p:custDataLst>
          </p:nvPr>
        </p:nvSpPr>
        <p:spPr>
          <a:xfrm>
            <a:off x="3195320" y="2233295"/>
            <a:ext cx="404495" cy="76200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左右箭头 87"/>
          <p:cNvSpPr/>
          <p:nvPr>
            <p:custDataLst>
              <p:tags r:id="rId50"/>
            </p:custDataLst>
          </p:nvPr>
        </p:nvSpPr>
        <p:spPr>
          <a:xfrm>
            <a:off x="3195320" y="3501390"/>
            <a:ext cx="404495" cy="76200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左右箭头 88"/>
          <p:cNvSpPr/>
          <p:nvPr>
            <p:custDataLst>
              <p:tags r:id="rId51"/>
            </p:custDataLst>
          </p:nvPr>
        </p:nvSpPr>
        <p:spPr>
          <a:xfrm>
            <a:off x="4811395" y="2232660"/>
            <a:ext cx="365760" cy="76200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左右箭头 89"/>
          <p:cNvSpPr/>
          <p:nvPr>
            <p:custDataLst>
              <p:tags r:id="rId52"/>
            </p:custDataLst>
          </p:nvPr>
        </p:nvSpPr>
        <p:spPr>
          <a:xfrm>
            <a:off x="4811395" y="3500755"/>
            <a:ext cx="365760" cy="76200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左右箭头 92"/>
          <p:cNvSpPr/>
          <p:nvPr>
            <p:custDataLst>
              <p:tags r:id="rId53"/>
            </p:custDataLst>
          </p:nvPr>
        </p:nvSpPr>
        <p:spPr>
          <a:xfrm>
            <a:off x="6386195" y="2232660"/>
            <a:ext cx="367030" cy="76200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4" name="左右箭头 93"/>
          <p:cNvSpPr/>
          <p:nvPr>
            <p:custDataLst>
              <p:tags r:id="rId54"/>
            </p:custDataLst>
          </p:nvPr>
        </p:nvSpPr>
        <p:spPr>
          <a:xfrm>
            <a:off x="6386195" y="3500755"/>
            <a:ext cx="367030" cy="76200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0" name="左右箭头 99"/>
          <p:cNvSpPr/>
          <p:nvPr>
            <p:custDataLst>
              <p:tags r:id="rId55"/>
            </p:custDataLst>
          </p:nvPr>
        </p:nvSpPr>
        <p:spPr>
          <a:xfrm>
            <a:off x="7973695" y="2232660"/>
            <a:ext cx="365760" cy="76200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1" name="左右箭头 100"/>
          <p:cNvSpPr/>
          <p:nvPr>
            <p:custDataLst>
              <p:tags r:id="rId56"/>
            </p:custDataLst>
          </p:nvPr>
        </p:nvSpPr>
        <p:spPr>
          <a:xfrm>
            <a:off x="7973695" y="3500755"/>
            <a:ext cx="365760" cy="76200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3" name="左右箭头 102"/>
          <p:cNvSpPr/>
          <p:nvPr>
            <p:custDataLst>
              <p:tags r:id="rId57"/>
            </p:custDataLst>
          </p:nvPr>
        </p:nvSpPr>
        <p:spPr>
          <a:xfrm>
            <a:off x="9561195" y="2232660"/>
            <a:ext cx="408940" cy="76835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4" name="左右箭头 103"/>
          <p:cNvSpPr/>
          <p:nvPr>
            <p:custDataLst>
              <p:tags r:id="rId58"/>
            </p:custDataLst>
          </p:nvPr>
        </p:nvSpPr>
        <p:spPr>
          <a:xfrm>
            <a:off x="9561195" y="3500755"/>
            <a:ext cx="408940" cy="76835"/>
          </a:xfrm>
          <a:prstGeom prst="leftRightArrow">
            <a:avLst/>
          </a:prstGeom>
          <a:ln w="6350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135890" y="1584960"/>
            <a:ext cx="11301730" cy="1163320"/>
          </a:xfrm>
          <a:prstGeom prst="rect">
            <a:avLst/>
          </a:prstGeom>
          <a:noFill/>
          <a:ln w="50800">
            <a:solidFill>
              <a:srgbClr val="CC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6" name="矩形 105"/>
          <p:cNvSpPr/>
          <p:nvPr>
            <p:custDataLst>
              <p:tags r:id="rId59"/>
            </p:custDataLst>
          </p:nvPr>
        </p:nvSpPr>
        <p:spPr>
          <a:xfrm>
            <a:off x="135890" y="2934335"/>
            <a:ext cx="11301730" cy="1163955"/>
          </a:xfrm>
          <a:prstGeom prst="rect">
            <a:avLst/>
          </a:prstGeom>
          <a:noFill/>
          <a:ln w="50800">
            <a:solidFill>
              <a:srgbClr val="CC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8" name="文本框 107"/>
          <p:cNvSpPr txBox="1"/>
          <p:nvPr>
            <p:custDataLst>
              <p:tags r:id="rId60"/>
            </p:custDataLst>
          </p:nvPr>
        </p:nvSpPr>
        <p:spPr>
          <a:xfrm>
            <a:off x="10535920" y="1185545"/>
            <a:ext cx="15506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/>
              <a:t>Superlane</a:t>
            </a:r>
            <a:endParaRPr lang="en-US" altLang="zh-CN" sz="2000" b="1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Inside the Superlane</a:t>
            </a:r>
            <a:endParaRPr lang="en-US" altLang="zh-CN"/>
          </a:p>
        </p:txBody>
      </p:sp>
      <p:sp>
        <p:nvSpPr>
          <p:cNvPr id="38" name="矩形 37"/>
          <p:cNvSpPr/>
          <p:nvPr>
            <p:custDataLst>
              <p:tags r:id="rId1"/>
            </p:custDataLst>
          </p:nvPr>
        </p:nvSpPr>
        <p:spPr>
          <a:xfrm>
            <a:off x="10151110" y="2346960"/>
            <a:ext cx="1188720" cy="2371725"/>
          </a:xfrm>
          <a:prstGeom prst="rect">
            <a:avLst/>
          </a:prstGeom>
          <a:solidFill>
            <a:srgbClr val="D2ABF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MXM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320MAC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zh-CN" altLang="en-US" sz="1600">
                <a:solidFill>
                  <a:schemeClr val="tx1"/>
                </a:solidFill>
                <a:latin typeface="Arial" panose="020B0604020202090204" pitchFamily="34" charset="0"/>
                <a:sym typeface="+mn-ea"/>
              </a:rPr>
              <a:t>×</a:t>
            </a:r>
            <a:endParaRPr lang="zh-CN" altLang="en-US" sz="1600">
              <a:solidFill>
                <a:schemeClr val="tx1"/>
              </a:solidFill>
              <a:latin typeface="Arial" panose="020B0604020202090204" pitchFamily="34" charset="0"/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latin typeface="Arial" panose="020B0604020202090204" pitchFamily="34" charset="0"/>
                <a:sym typeface="+mn-ea"/>
              </a:rPr>
              <a:t>16 Lanes</a:t>
            </a:r>
            <a:endParaRPr lang="en-US" altLang="zh-CN" sz="1600">
              <a:solidFill>
                <a:schemeClr val="tx1"/>
              </a:solidFill>
              <a:latin typeface="Arial" panose="020B0604020202090204" pitchFamily="34" charset="0"/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latin typeface="Arial" panose="020B0604020202090204" pitchFamily="34" charset="0"/>
                <a:sym typeface="+mn-ea"/>
              </a:rPr>
              <a:t>(INT/FP)</a:t>
            </a:r>
            <a:endParaRPr lang="en-US" altLang="zh-CN" sz="1600">
              <a:solidFill>
                <a:schemeClr val="tx1"/>
              </a:solidFill>
              <a:latin typeface="Arial" panose="020B0604020202090204" pitchFamily="34" charset="0"/>
            </a:endParaRPr>
          </a:p>
          <a:p>
            <a:pPr algn="ctr"/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39" name="矩形 38"/>
          <p:cNvSpPr/>
          <p:nvPr>
            <p:custDataLst>
              <p:tags r:id="rId2"/>
            </p:custDataLst>
          </p:nvPr>
        </p:nvSpPr>
        <p:spPr>
          <a:xfrm>
            <a:off x="3768090" y="2345055"/>
            <a:ext cx="1193165" cy="2374265"/>
          </a:xfrm>
          <a:prstGeom prst="rect">
            <a:avLst/>
          </a:prstGeom>
          <a:solidFill>
            <a:srgbClr val="A0E4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MEM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44 Slices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zh-CN" altLang="en-US" sz="1600">
                <a:solidFill>
                  <a:schemeClr val="tx1"/>
                </a:solidFill>
                <a:latin typeface="Arial" panose="020B0604020202090204" pitchFamily="34" charset="0"/>
                <a:sym typeface="+mn-ea"/>
              </a:rPr>
              <a:t>×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128KB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(5.5MB)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40" name="矩形 39"/>
          <p:cNvSpPr/>
          <p:nvPr>
            <p:custDataLst>
              <p:tags r:id="rId3"/>
            </p:custDataLst>
          </p:nvPr>
        </p:nvSpPr>
        <p:spPr>
          <a:xfrm>
            <a:off x="557530" y="2346325"/>
            <a:ext cx="1195705" cy="2373630"/>
          </a:xfrm>
          <a:prstGeom prst="rect">
            <a:avLst/>
          </a:prstGeom>
          <a:solidFill>
            <a:srgbClr val="D2ABF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MXM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320MAC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zh-CN" altLang="en-US" sz="1600">
                <a:solidFill>
                  <a:schemeClr val="tx1"/>
                </a:solidFill>
                <a:latin typeface="Arial" panose="020B0604020202090204" pitchFamily="34" charset="0"/>
              </a:rPr>
              <a:t>×</a:t>
            </a:r>
            <a:endParaRPr lang="zh-CN" altLang="en-US" sz="1600">
              <a:solidFill>
                <a:schemeClr val="tx1"/>
              </a:solidFill>
              <a:latin typeface="Arial" panose="020B0604020202090204" pitchFamily="34" charset="0"/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latin typeface="Arial" panose="020B0604020202090204" pitchFamily="34" charset="0"/>
              </a:rPr>
              <a:t>16 Lane</a:t>
            </a:r>
            <a:r>
              <a:rPr lang="en-US" altLang="zh-CN" sz="1600">
                <a:solidFill>
                  <a:schemeClr val="tx1"/>
                </a:solidFill>
                <a:latin typeface="Arial" panose="020B0604020202090204" pitchFamily="34" charset="0"/>
              </a:rPr>
              <a:t>s</a:t>
            </a:r>
            <a:endParaRPr lang="en-US" altLang="zh-CN" sz="1600">
              <a:solidFill>
                <a:schemeClr val="tx1"/>
              </a:solidFill>
              <a:latin typeface="Arial" panose="020B0604020202090204" pitchFamily="34" charset="0"/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latin typeface="Arial" panose="020B0604020202090204" pitchFamily="34" charset="0"/>
              </a:rPr>
              <a:t>(INT/FP)</a:t>
            </a:r>
            <a:endParaRPr lang="en-US" altLang="zh-CN" sz="1600">
              <a:solidFill>
                <a:schemeClr val="tx1"/>
              </a:solidFill>
              <a:latin typeface="Arial" panose="020B0604020202090204" pitchFamily="34" charset="0"/>
            </a:endParaRPr>
          </a:p>
        </p:txBody>
      </p:sp>
      <p:sp>
        <p:nvSpPr>
          <p:cNvPr id="41" name="矩形 40"/>
          <p:cNvSpPr/>
          <p:nvPr>
            <p:custDataLst>
              <p:tags r:id="rId4"/>
            </p:custDataLst>
          </p:nvPr>
        </p:nvSpPr>
        <p:spPr>
          <a:xfrm>
            <a:off x="5345430" y="2346325"/>
            <a:ext cx="1193165" cy="237299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VXM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endParaRPr lang="en-US" altLang="zh-CN" sz="1600">
              <a:solidFill>
                <a:schemeClr val="tx1"/>
              </a:solidFill>
            </a:endParaRPr>
          </a:p>
          <a:p>
            <a:pPr algn="ctr"/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16ALUs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zh-CN" altLang="en-US" sz="1600">
                <a:solidFill>
                  <a:schemeClr val="tx1"/>
                </a:solidFill>
                <a:latin typeface="Arial" panose="020B0604020202090204" pitchFamily="34" charset="0"/>
                <a:sym typeface="+mn-ea"/>
              </a:rPr>
              <a:t>×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16Lanes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42" name="矩形 41"/>
          <p:cNvSpPr/>
          <p:nvPr>
            <p:custDataLst>
              <p:tags r:id="rId5"/>
            </p:custDataLst>
          </p:nvPr>
        </p:nvSpPr>
        <p:spPr>
          <a:xfrm>
            <a:off x="6922770" y="2346325"/>
            <a:ext cx="1193165" cy="2372995"/>
          </a:xfrm>
          <a:prstGeom prst="rect">
            <a:avLst/>
          </a:prstGeom>
          <a:solidFill>
            <a:srgbClr val="A0E49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MEM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44 Slices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zh-CN" altLang="en-US" sz="1600">
                <a:solidFill>
                  <a:schemeClr val="tx1"/>
                </a:solidFill>
                <a:latin typeface="Arial" panose="020B0604020202090204" pitchFamily="34" charset="0"/>
                <a:sym typeface="+mn-ea"/>
              </a:rPr>
              <a:t>×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128KB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(5.5MB)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43" name="矩形 42"/>
          <p:cNvSpPr/>
          <p:nvPr>
            <p:custDataLst>
              <p:tags r:id="rId6"/>
            </p:custDataLst>
          </p:nvPr>
        </p:nvSpPr>
        <p:spPr>
          <a:xfrm>
            <a:off x="2157730" y="2345690"/>
            <a:ext cx="1227455" cy="2374265"/>
          </a:xfrm>
          <a:prstGeom prst="rect">
            <a:avLst/>
          </a:prstGeom>
          <a:solidFill>
            <a:srgbClr val="FDC48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</a:rPr>
              <a:t>SXM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Transpose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Permute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Shift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44" name="矩形 43"/>
          <p:cNvSpPr/>
          <p:nvPr>
            <p:custDataLst>
              <p:tags r:id="rId7"/>
            </p:custDataLst>
          </p:nvPr>
        </p:nvSpPr>
        <p:spPr>
          <a:xfrm>
            <a:off x="8512175" y="2345690"/>
            <a:ext cx="1206500" cy="2372995"/>
          </a:xfrm>
          <a:prstGeom prst="rect">
            <a:avLst/>
          </a:prstGeom>
          <a:solidFill>
            <a:srgbClr val="FDC48D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SXM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Transpose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Permute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  <a:sym typeface="+mn-ea"/>
              </a:rPr>
              <a:t>Shift</a:t>
            </a:r>
            <a:endParaRPr lang="en-US" altLang="zh-CN" sz="1600">
              <a:solidFill>
                <a:schemeClr val="tx1"/>
              </a:solidFill>
            </a:endParaRPr>
          </a:p>
        </p:txBody>
      </p:sp>
      <p:sp>
        <p:nvSpPr>
          <p:cNvPr id="4" name="下箭头 3"/>
          <p:cNvSpPr/>
          <p:nvPr/>
        </p:nvSpPr>
        <p:spPr>
          <a:xfrm>
            <a:off x="1116330" y="1907540"/>
            <a:ext cx="76200" cy="347980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39140" y="1584325"/>
            <a:ext cx="833120" cy="3486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6 instr</a:t>
            </a:r>
            <a:endParaRPr lang="en-US" altLang="zh-CN"/>
          </a:p>
        </p:txBody>
      </p:sp>
      <p:sp>
        <p:nvSpPr>
          <p:cNvPr id="6" name="下箭头 5"/>
          <p:cNvSpPr/>
          <p:nvPr>
            <p:custDataLst>
              <p:tags r:id="rId8"/>
            </p:custDataLst>
          </p:nvPr>
        </p:nvSpPr>
        <p:spPr>
          <a:xfrm>
            <a:off x="2732405" y="1952625"/>
            <a:ext cx="76200" cy="347980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>
            <p:custDataLst>
              <p:tags r:id="rId9"/>
            </p:custDataLst>
          </p:nvPr>
        </p:nvSpPr>
        <p:spPr>
          <a:xfrm>
            <a:off x="2355215" y="1629410"/>
            <a:ext cx="985520" cy="3486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14 instr</a:t>
            </a:r>
            <a:endParaRPr lang="en-US" altLang="zh-CN"/>
          </a:p>
        </p:txBody>
      </p:sp>
      <p:sp>
        <p:nvSpPr>
          <p:cNvPr id="8" name="下箭头 7"/>
          <p:cNvSpPr/>
          <p:nvPr>
            <p:custDataLst>
              <p:tags r:id="rId10"/>
            </p:custDataLst>
          </p:nvPr>
        </p:nvSpPr>
        <p:spPr>
          <a:xfrm>
            <a:off x="4348480" y="1951990"/>
            <a:ext cx="76200" cy="347980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11"/>
            </p:custDataLst>
          </p:nvPr>
        </p:nvSpPr>
        <p:spPr>
          <a:xfrm>
            <a:off x="3890010" y="1628775"/>
            <a:ext cx="1031240" cy="3486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44 instr</a:t>
            </a:r>
            <a:endParaRPr lang="en-US" altLang="zh-CN"/>
          </a:p>
        </p:txBody>
      </p:sp>
      <p:sp>
        <p:nvSpPr>
          <p:cNvPr id="10" name="下箭头 9"/>
          <p:cNvSpPr/>
          <p:nvPr>
            <p:custDataLst>
              <p:tags r:id="rId12"/>
            </p:custDataLst>
          </p:nvPr>
        </p:nvSpPr>
        <p:spPr>
          <a:xfrm>
            <a:off x="5866130" y="1951990"/>
            <a:ext cx="76200" cy="347980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>
            <p:custDataLst>
              <p:tags r:id="rId13"/>
            </p:custDataLst>
          </p:nvPr>
        </p:nvSpPr>
        <p:spPr>
          <a:xfrm>
            <a:off x="5488940" y="1628775"/>
            <a:ext cx="947420" cy="3486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16 instr</a:t>
            </a:r>
            <a:endParaRPr lang="en-US" altLang="zh-CN"/>
          </a:p>
        </p:txBody>
      </p:sp>
      <p:sp>
        <p:nvSpPr>
          <p:cNvPr id="12" name="下箭头 11"/>
          <p:cNvSpPr/>
          <p:nvPr>
            <p:custDataLst>
              <p:tags r:id="rId14"/>
            </p:custDataLst>
          </p:nvPr>
        </p:nvSpPr>
        <p:spPr>
          <a:xfrm>
            <a:off x="7458710" y="1949450"/>
            <a:ext cx="76200" cy="347980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5"/>
            </p:custDataLst>
          </p:nvPr>
        </p:nvSpPr>
        <p:spPr>
          <a:xfrm>
            <a:off x="7004050" y="1598930"/>
            <a:ext cx="1031240" cy="3486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44 instr</a:t>
            </a:r>
            <a:endParaRPr lang="en-US" altLang="zh-CN"/>
          </a:p>
        </p:txBody>
      </p:sp>
      <p:sp>
        <p:nvSpPr>
          <p:cNvPr id="14" name="下箭头 13"/>
          <p:cNvSpPr/>
          <p:nvPr>
            <p:custDataLst>
              <p:tags r:id="rId16"/>
            </p:custDataLst>
          </p:nvPr>
        </p:nvSpPr>
        <p:spPr>
          <a:xfrm>
            <a:off x="9076055" y="1951990"/>
            <a:ext cx="76200" cy="347980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17"/>
            </p:custDataLst>
          </p:nvPr>
        </p:nvSpPr>
        <p:spPr>
          <a:xfrm>
            <a:off x="8698865" y="1628775"/>
            <a:ext cx="1030605" cy="3492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14 instr</a:t>
            </a:r>
            <a:endParaRPr lang="en-US" altLang="zh-CN"/>
          </a:p>
        </p:txBody>
      </p:sp>
      <p:sp>
        <p:nvSpPr>
          <p:cNvPr id="16" name="下箭头 15"/>
          <p:cNvSpPr/>
          <p:nvPr>
            <p:custDataLst>
              <p:tags r:id="rId18"/>
            </p:custDataLst>
          </p:nvPr>
        </p:nvSpPr>
        <p:spPr>
          <a:xfrm>
            <a:off x="10693400" y="1938020"/>
            <a:ext cx="76200" cy="347980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19"/>
            </p:custDataLst>
          </p:nvPr>
        </p:nvSpPr>
        <p:spPr>
          <a:xfrm>
            <a:off x="10316210" y="1614805"/>
            <a:ext cx="833120" cy="3486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6 instr</a:t>
            </a:r>
            <a:endParaRPr lang="en-US" altLang="zh-CN"/>
          </a:p>
        </p:txBody>
      </p:sp>
      <p:sp>
        <p:nvSpPr>
          <p:cNvPr id="19" name="右箭头 18"/>
          <p:cNvSpPr/>
          <p:nvPr/>
        </p:nvSpPr>
        <p:spPr>
          <a:xfrm>
            <a:off x="1785620" y="2908300"/>
            <a:ext cx="375920" cy="26225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692275" y="2689860"/>
            <a:ext cx="66294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23" name="右箭头 22"/>
          <p:cNvSpPr/>
          <p:nvPr>
            <p:custDataLst>
              <p:tags r:id="rId20"/>
            </p:custDataLst>
          </p:nvPr>
        </p:nvSpPr>
        <p:spPr>
          <a:xfrm>
            <a:off x="3398520" y="2991485"/>
            <a:ext cx="375920" cy="26225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>
            <p:custDataLst>
              <p:tags r:id="rId21"/>
            </p:custDataLst>
          </p:nvPr>
        </p:nvSpPr>
        <p:spPr>
          <a:xfrm>
            <a:off x="3340735" y="2773045"/>
            <a:ext cx="66294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25" name="右箭头 24"/>
          <p:cNvSpPr/>
          <p:nvPr>
            <p:custDataLst>
              <p:tags r:id="rId22"/>
            </p:custDataLst>
          </p:nvPr>
        </p:nvSpPr>
        <p:spPr>
          <a:xfrm>
            <a:off x="4966335" y="2992120"/>
            <a:ext cx="375920" cy="26162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23"/>
            </p:custDataLst>
          </p:nvPr>
        </p:nvSpPr>
        <p:spPr>
          <a:xfrm>
            <a:off x="4921250" y="2773045"/>
            <a:ext cx="59309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27" name="右箭头 26"/>
          <p:cNvSpPr/>
          <p:nvPr>
            <p:custDataLst>
              <p:tags r:id="rId24"/>
            </p:custDataLst>
          </p:nvPr>
        </p:nvSpPr>
        <p:spPr>
          <a:xfrm>
            <a:off x="6545580" y="2992120"/>
            <a:ext cx="375920" cy="26225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25"/>
            </p:custDataLst>
          </p:nvPr>
        </p:nvSpPr>
        <p:spPr>
          <a:xfrm>
            <a:off x="6483985" y="2773045"/>
            <a:ext cx="66294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29" name="右箭头 28"/>
          <p:cNvSpPr/>
          <p:nvPr>
            <p:custDataLst>
              <p:tags r:id="rId26"/>
            </p:custDataLst>
          </p:nvPr>
        </p:nvSpPr>
        <p:spPr>
          <a:xfrm>
            <a:off x="8126095" y="2992120"/>
            <a:ext cx="375920" cy="26225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>
            <p:custDataLst>
              <p:tags r:id="rId27"/>
            </p:custDataLst>
          </p:nvPr>
        </p:nvSpPr>
        <p:spPr>
          <a:xfrm>
            <a:off x="8032750" y="2773680"/>
            <a:ext cx="66294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31" name="右箭头 30"/>
          <p:cNvSpPr/>
          <p:nvPr>
            <p:custDataLst>
              <p:tags r:id="rId28"/>
            </p:custDataLst>
          </p:nvPr>
        </p:nvSpPr>
        <p:spPr>
          <a:xfrm>
            <a:off x="9754870" y="2991485"/>
            <a:ext cx="375920" cy="26225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>
            <p:custDataLst>
              <p:tags r:id="rId29"/>
            </p:custDataLst>
          </p:nvPr>
        </p:nvSpPr>
        <p:spPr>
          <a:xfrm>
            <a:off x="9661525" y="2773045"/>
            <a:ext cx="66294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33" name="文本框 32"/>
          <p:cNvSpPr txBox="1"/>
          <p:nvPr>
            <p:custDataLst>
              <p:tags r:id="rId30"/>
            </p:custDataLst>
          </p:nvPr>
        </p:nvSpPr>
        <p:spPr>
          <a:xfrm>
            <a:off x="1684020" y="4059555"/>
            <a:ext cx="66294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34" name="文本框 33"/>
          <p:cNvSpPr txBox="1"/>
          <p:nvPr>
            <p:custDataLst>
              <p:tags r:id="rId31"/>
            </p:custDataLst>
          </p:nvPr>
        </p:nvSpPr>
        <p:spPr>
          <a:xfrm>
            <a:off x="3332480" y="4142740"/>
            <a:ext cx="66294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35" name="文本框 34"/>
          <p:cNvSpPr txBox="1"/>
          <p:nvPr>
            <p:custDataLst>
              <p:tags r:id="rId32"/>
            </p:custDataLst>
          </p:nvPr>
        </p:nvSpPr>
        <p:spPr>
          <a:xfrm>
            <a:off x="4912995" y="4142740"/>
            <a:ext cx="59309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36" name="文本框 35"/>
          <p:cNvSpPr txBox="1"/>
          <p:nvPr>
            <p:custDataLst>
              <p:tags r:id="rId33"/>
            </p:custDataLst>
          </p:nvPr>
        </p:nvSpPr>
        <p:spPr>
          <a:xfrm>
            <a:off x="6475730" y="4142740"/>
            <a:ext cx="66294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37" name="文本框 36"/>
          <p:cNvSpPr txBox="1"/>
          <p:nvPr>
            <p:custDataLst>
              <p:tags r:id="rId34"/>
            </p:custDataLst>
          </p:nvPr>
        </p:nvSpPr>
        <p:spPr>
          <a:xfrm>
            <a:off x="8024495" y="4143375"/>
            <a:ext cx="66294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45" name="文本框 44"/>
          <p:cNvSpPr txBox="1"/>
          <p:nvPr>
            <p:custDataLst>
              <p:tags r:id="rId35"/>
            </p:custDataLst>
          </p:nvPr>
        </p:nvSpPr>
        <p:spPr>
          <a:xfrm>
            <a:off x="9653270" y="4142740"/>
            <a:ext cx="662940" cy="262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200"/>
              <a:t>512B</a:t>
            </a:r>
            <a:endParaRPr lang="en-US" altLang="zh-CN" sz="1200"/>
          </a:p>
        </p:txBody>
      </p:sp>
      <p:sp>
        <p:nvSpPr>
          <p:cNvPr id="46" name="左箭头 45"/>
          <p:cNvSpPr/>
          <p:nvPr/>
        </p:nvSpPr>
        <p:spPr>
          <a:xfrm>
            <a:off x="1819910" y="3948430"/>
            <a:ext cx="271145" cy="111125"/>
          </a:xfrm>
          <a:prstGeom prst="leftArrow">
            <a:avLst/>
          </a:prstGeom>
          <a:ln w="60325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左箭头 71"/>
          <p:cNvSpPr/>
          <p:nvPr>
            <p:custDataLst>
              <p:tags r:id="rId36"/>
            </p:custDataLst>
          </p:nvPr>
        </p:nvSpPr>
        <p:spPr>
          <a:xfrm>
            <a:off x="3468370" y="3948430"/>
            <a:ext cx="271145" cy="111125"/>
          </a:xfrm>
          <a:prstGeom prst="leftArrow">
            <a:avLst/>
          </a:prstGeom>
          <a:ln w="60325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3" name="左箭头 72"/>
          <p:cNvSpPr/>
          <p:nvPr>
            <p:custDataLst>
              <p:tags r:id="rId37"/>
            </p:custDataLst>
          </p:nvPr>
        </p:nvSpPr>
        <p:spPr>
          <a:xfrm>
            <a:off x="4989195" y="3948430"/>
            <a:ext cx="271145" cy="111125"/>
          </a:xfrm>
          <a:prstGeom prst="leftArrow">
            <a:avLst/>
          </a:prstGeom>
          <a:ln w="60325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左箭头 73"/>
          <p:cNvSpPr/>
          <p:nvPr>
            <p:custDataLst>
              <p:tags r:id="rId38"/>
            </p:custDataLst>
          </p:nvPr>
        </p:nvSpPr>
        <p:spPr>
          <a:xfrm>
            <a:off x="6650355" y="3948430"/>
            <a:ext cx="270510" cy="111125"/>
          </a:xfrm>
          <a:prstGeom prst="leftArrow">
            <a:avLst/>
          </a:prstGeom>
          <a:ln w="60325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5" name="左箭头 74"/>
          <p:cNvSpPr/>
          <p:nvPr>
            <p:custDataLst>
              <p:tags r:id="rId39"/>
            </p:custDataLst>
          </p:nvPr>
        </p:nvSpPr>
        <p:spPr>
          <a:xfrm>
            <a:off x="8230870" y="3948430"/>
            <a:ext cx="271145" cy="111125"/>
          </a:xfrm>
          <a:prstGeom prst="leftArrow">
            <a:avLst/>
          </a:prstGeom>
          <a:ln w="60325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6" name="左箭头 75"/>
          <p:cNvSpPr/>
          <p:nvPr>
            <p:custDataLst>
              <p:tags r:id="rId40"/>
            </p:custDataLst>
          </p:nvPr>
        </p:nvSpPr>
        <p:spPr>
          <a:xfrm>
            <a:off x="9859645" y="3948430"/>
            <a:ext cx="271145" cy="111125"/>
          </a:xfrm>
          <a:prstGeom prst="leftArrow">
            <a:avLst/>
          </a:prstGeom>
          <a:ln w="60325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Architecture </a:t>
            </a:r>
            <a:r>
              <a:rPr lang="en-US" altLang="zh-CN"/>
              <a:t>Overview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52930"/>
            <a:ext cx="6519545" cy="4324350"/>
          </a:xfrm>
        </p:spPr>
        <p:txBody>
          <a:bodyPr/>
          <a:p>
            <a:r>
              <a:rPr lang="zh-CN" altLang="en-US"/>
              <a:t>320-lane programming abstraction</a:t>
            </a:r>
            <a:endParaRPr lang="zh-CN" altLang="en-US"/>
          </a:p>
          <a:p>
            <a:pPr lvl="1"/>
            <a:r>
              <a:rPr lang="zh-CN" altLang="en-US"/>
              <a:t>16-lane unit as a “superlane”</a:t>
            </a:r>
            <a:endParaRPr lang="zh-CN" altLang="en-US"/>
          </a:p>
          <a:p>
            <a:r>
              <a:rPr lang="zh-CN" altLang="en-US"/>
              <a:t>144 independent instruction queues (ICUs)</a:t>
            </a:r>
            <a:endParaRPr lang="zh-CN" altLang="en-US"/>
          </a:p>
          <a:p>
            <a:r>
              <a:rPr lang="zh-CN" altLang="en-US"/>
              <a:t>64 logical streams</a:t>
            </a:r>
            <a:endParaRPr lang="zh-CN" altLang="en-US"/>
          </a:p>
          <a:p>
            <a:pPr lvl="1"/>
            <a:r>
              <a:rPr lang="zh-CN" altLang="en-US">
                <a:sym typeface="+mn-ea"/>
              </a:rPr>
              <a:t>32 streams Eastward, 32 streams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Westwar</a:t>
            </a:r>
            <a:r>
              <a:rPr lang="en-US" altLang="zh-CN">
                <a:sym typeface="+mn-ea"/>
              </a:rPr>
              <a:t>d</a:t>
            </a:r>
            <a:endParaRPr lang="zh-CN" altLang="en-US"/>
          </a:p>
          <a:p>
            <a:r>
              <a:rPr lang="zh-CN" altLang="en-US">
                <a:sym typeface="+mn-ea"/>
              </a:rPr>
              <a:t>220 MiBytes of globally shared SRAM</a:t>
            </a:r>
            <a:endParaRPr lang="zh-CN" altLang="en-US">
              <a:sym typeface="+mn-ea"/>
            </a:endParaRPr>
          </a:p>
          <a:p>
            <a:pPr lvl="1"/>
            <a:endParaRPr lang="en-US" altLang="zh-CN" sz="2055"/>
          </a:p>
          <a:p>
            <a:pPr lvl="1"/>
            <a:endParaRPr lang="en-US" altLang="zh-CN" sz="2055"/>
          </a:p>
          <a:p>
            <a:pPr marL="457200" lvl="1" indent="0">
              <a:buNone/>
            </a:pPr>
            <a:endParaRPr lang="en-US" altLang="zh-CN" sz="2055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52335" y="1067435"/>
            <a:ext cx="4714875" cy="533019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2455" y="583565"/>
            <a:ext cx="5184775" cy="5861685"/>
          </a:xfrm>
          <a:prstGeom prst="rect">
            <a:avLst/>
          </a:prstGeom>
        </p:spPr>
      </p:pic>
      <p:sp>
        <p:nvSpPr>
          <p:cNvPr id="146" name="矩形 145"/>
          <p:cNvSpPr/>
          <p:nvPr>
            <p:custDataLst>
              <p:tags r:id="rId2"/>
            </p:custDataLst>
          </p:nvPr>
        </p:nvSpPr>
        <p:spPr>
          <a:xfrm>
            <a:off x="592455" y="583565"/>
            <a:ext cx="486410" cy="4083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592455" y="1035050"/>
            <a:ext cx="386715" cy="486791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1753870" y="1035050"/>
            <a:ext cx="1236980" cy="486791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464820" y="5095875"/>
            <a:ext cx="5436235" cy="377190"/>
          </a:xfrm>
          <a:prstGeom prst="rect">
            <a:avLst/>
          </a:prstGeom>
          <a:noFill/>
          <a:ln w="254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464820" y="5946775"/>
            <a:ext cx="5436870" cy="113665"/>
          </a:xfrm>
          <a:prstGeom prst="rect">
            <a:avLst/>
          </a:prstGeom>
          <a:noFill/>
          <a:ln w="254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内容占位符 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 l="64168" t="6698" r="2118" b="50522"/>
          <a:stretch>
            <a:fillRect/>
          </a:stretch>
        </p:blipFill>
        <p:spPr>
          <a:xfrm>
            <a:off x="6165215" y="717550"/>
            <a:ext cx="5454650" cy="5594350"/>
          </a:xfrm>
          <a:prstGeom prst="rect">
            <a:avLst/>
          </a:prstGeom>
        </p:spPr>
      </p:pic>
      <p:sp>
        <p:nvSpPr>
          <p:cNvPr id="7" name="内容占位符 6"/>
          <p:cNvSpPr/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Evaluations</a:t>
            </a:r>
            <a:endParaRPr lang="en-US" altLang="zh-CN"/>
          </a:p>
        </p:txBody>
      </p:sp>
      <p:pic>
        <p:nvPicPr>
          <p:cNvPr id="10" name="内容占位符 9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rcRect t="52079" r="-3795"/>
          <a:stretch>
            <a:fillRect/>
          </a:stretch>
        </p:blipFill>
        <p:spPr>
          <a:xfrm>
            <a:off x="6064885" y="2160270"/>
            <a:ext cx="5722620" cy="373507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rcRect r="1924" b="47944"/>
          <a:stretch>
            <a:fillRect/>
          </a:stretch>
        </p:blipFill>
        <p:spPr>
          <a:xfrm>
            <a:off x="647700" y="1931670"/>
            <a:ext cx="5242560" cy="393319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Difficulty in Coding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en-US" altLang="zh-CN"/>
              <a:t>“</a:t>
            </a:r>
            <a:r>
              <a:rPr lang="zh-CN" altLang="en-US"/>
              <a:t>144-wide statically scheduled VLIW machine comprising 320-byte SIMD units</a:t>
            </a:r>
            <a:r>
              <a:rPr lang="en-US" altLang="zh-CN"/>
              <a:t>”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Fully utilizing its huge MAC arrays to compute various-size tensors is challenging.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Must enable customers to run production-level models on the TSP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Thanks!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Background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fontAlgn="auto">
              <a:lnSpc>
                <a:spcPct val="100000"/>
              </a:lnSpc>
            </a:pPr>
            <a:r>
              <a:rPr lang="en-US" altLang="zh-CN"/>
              <a:t>Moore’s Law is </a:t>
            </a:r>
            <a:r>
              <a:rPr lang="en-US" altLang="zh-CN"/>
              <a:t>Falling</a:t>
            </a:r>
            <a:endParaRPr lang="en-US" altLang="zh-CN"/>
          </a:p>
          <a:p>
            <a:pPr fontAlgn="auto">
              <a:lnSpc>
                <a:spcPct val="100000"/>
              </a:lnSpc>
            </a:pPr>
            <a:r>
              <a:rPr lang="en-US" altLang="zh-CN"/>
              <a:t>Processor Scaling </a:t>
            </a:r>
            <a:r>
              <a:rPr lang="en-US" altLang="zh-CN"/>
              <a:t>Wall</a:t>
            </a:r>
            <a:endParaRPr lang="en-US" altLang="zh-CN"/>
          </a:p>
          <a:p>
            <a:pPr lvl="1" fontAlgn="auto">
              <a:lnSpc>
                <a:spcPct val="100000"/>
              </a:lnSpc>
            </a:pPr>
            <a:r>
              <a:rPr lang="en-US" altLang="zh-CN"/>
              <a:t>disparity between computation and communication performance</a:t>
            </a:r>
            <a:endParaRPr lang="en-US" altLang="zh-CN"/>
          </a:p>
          <a:p>
            <a:pPr lvl="1" fontAlgn="auto">
              <a:lnSpc>
                <a:spcPct val="100000"/>
              </a:lnSpc>
            </a:pPr>
            <a:r>
              <a:rPr lang="en-US" altLang="zh-CN"/>
              <a:t>the increasing cost of circuit complexity</a:t>
            </a:r>
            <a:endParaRPr lang="en-US" altLang="zh-CN"/>
          </a:p>
          <a:p>
            <a:pPr lvl="1" fontAlgn="auto">
              <a:lnSpc>
                <a:spcPct val="100000"/>
              </a:lnSpc>
            </a:pPr>
            <a:r>
              <a:rPr lang="en-US" altLang="zh-CN"/>
              <a:t>the decreasing reliability of circuit technology</a:t>
            </a:r>
            <a:endParaRPr lang="en-US" altLang="zh-CN"/>
          </a:p>
          <a:p>
            <a:r>
              <a:rPr lang="en-US" altLang="zh-CN"/>
              <a:t> </a:t>
            </a:r>
            <a:r>
              <a:rPr lang="en-US" altLang="zh-CN"/>
              <a:t>Augment the program counter-driven von Neumann model 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703320" y="374650"/>
            <a:ext cx="5805805" cy="615886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Motivation</a:t>
            </a:r>
            <a:endParaRPr lang="en-US" altLang="zh-CN"/>
          </a:p>
        </p:txBody>
      </p:sp>
      <p:sp>
        <p:nvSpPr>
          <p:cNvPr id="4" name="内容占位符 3"/>
          <p:cNvSpPr/>
          <p:nvPr>
            <p:ph idx="1"/>
          </p:nvPr>
        </p:nvSpPr>
        <p:spPr/>
        <p:txBody>
          <a:bodyPr/>
          <a:p>
            <a:r>
              <a:rPr lang="en-US" altLang="zh-CN"/>
              <a:t>RAW</a:t>
            </a:r>
            <a:endParaRPr lang="en-US" altLang="zh-CN"/>
          </a:p>
          <a:p>
            <a:r>
              <a:rPr lang="en-US" altLang="zh-CN"/>
              <a:t>WAR</a:t>
            </a:r>
            <a:endParaRPr lang="en-US" altLang="zh-CN"/>
          </a:p>
          <a:p>
            <a:r>
              <a:rPr lang="en-US" altLang="zh-CN"/>
              <a:t>WAW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6324600" y="6039485"/>
            <a:ext cx="1870075" cy="316865"/>
          </a:xfrm>
          <a:prstGeom prst="rect">
            <a:avLst/>
          </a:prstGeom>
          <a:ln w="38100">
            <a:solidFill>
              <a:srgbClr val="FF33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072380" y="5010150"/>
            <a:ext cx="2151380" cy="537845"/>
          </a:xfrm>
          <a:prstGeom prst="rect">
            <a:avLst/>
          </a:prstGeom>
          <a:ln w="38100">
            <a:solidFill>
              <a:srgbClr val="FF33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646670" y="374650"/>
            <a:ext cx="1428115" cy="1324610"/>
          </a:xfrm>
          <a:prstGeom prst="rect">
            <a:avLst/>
          </a:prstGeom>
          <a:ln w="38100">
            <a:solidFill>
              <a:srgbClr val="FF33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562215" y="2192020"/>
            <a:ext cx="1946910" cy="1139190"/>
          </a:xfrm>
          <a:prstGeom prst="rect">
            <a:avLst/>
          </a:prstGeom>
          <a:ln w="38100">
            <a:solidFill>
              <a:srgbClr val="FF33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Motivation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31975"/>
            <a:ext cx="7552690" cy="4345305"/>
          </a:xfrm>
        </p:spPr>
        <p:txBody>
          <a:bodyPr>
            <a:normAutofit/>
          </a:bodyPr>
          <a:p>
            <a:r>
              <a:rPr lang="en-US" altLang="zh-CN"/>
              <a:t>Scaling up superscalar is hard </a:t>
            </a:r>
            <a:endParaRPr lang="en-US" altLang="zh-CN"/>
          </a:p>
          <a:p>
            <a:pPr lvl="1"/>
            <a:r>
              <a:rPr lang="en-US" altLang="zh-CN"/>
              <a:t>Circuit complexity, fast transistors, slow wires, communication</a:t>
            </a:r>
            <a:r>
              <a:rPr lang="zh-CN" altLang="en-US"/>
              <a:t>，</a:t>
            </a:r>
            <a:r>
              <a:rPr lang="en-US" altLang="zh-CN"/>
              <a:t>infrastructure</a:t>
            </a:r>
            <a:endParaRPr lang="en-US" altLang="zh-CN"/>
          </a:p>
          <a:p>
            <a:r>
              <a:rPr lang="en-US" altLang="zh-CN"/>
              <a:t>Von Neumann means sequential</a:t>
            </a:r>
            <a:endParaRPr lang="en-US" altLang="zh-CN"/>
          </a:p>
          <a:p>
            <a:pPr lvl="1"/>
            <a:r>
              <a:rPr lang="en-US" altLang="zh-CN"/>
              <a:t>Sequential fetch (PC) and memory</a:t>
            </a:r>
            <a:endParaRPr lang="en-US" altLang="zh-CN"/>
          </a:p>
          <a:p>
            <a:r>
              <a:rPr lang="en-US" altLang="zh-CN"/>
              <a:t>Untapped </a:t>
            </a:r>
            <a:r>
              <a:rPr lang="en-US" altLang="zh-CN">
                <a:solidFill>
                  <a:srgbClr val="FF0000"/>
                </a:solidFill>
              </a:rPr>
              <a:t>dataflow locality</a:t>
            </a:r>
            <a:endParaRPr lang="en-US" altLang="zh-CN"/>
          </a:p>
          <a:p>
            <a:pPr lvl="1"/>
            <a:r>
              <a:rPr lang="en-US" altLang="zh-CN"/>
              <a:t>predictability in the dynamic data dependencies</a:t>
            </a:r>
            <a:endParaRPr lang="en-US" altLang="zh-CN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86395" y="1128395"/>
            <a:ext cx="3946525" cy="48317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7700" y="1764665"/>
            <a:ext cx="3606800" cy="41021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Prior Dataflow </a:t>
            </a:r>
            <a:r>
              <a:rPr lang="en-US" altLang="zh-CN"/>
              <a:t>Architecture</a:t>
            </a:r>
            <a:endParaRPr lang="en-US" altLang="zh-CN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 l="3072" t="293"/>
          <a:stretch>
            <a:fillRect/>
          </a:stretch>
        </p:blipFill>
        <p:spPr>
          <a:xfrm>
            <a:off x="3988435" y="1981835"/>
            <a:ext cx="3606800" cy="345630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1584325"/>
            <a:ext cx="4396740" cy="46570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The WaveScalar ISA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7930515" cy="3710940"/>
          </a:xfrm>
        </p:spPr>
        <p:txBody>
          <a:bodyPr/>
          <a:p>
            <a:r>
              <a:rPr lang="zh-CN" altLang="en-US"/>
              <a:t>Program Representation and Execution</a:t>
            </a:r>
            <a:r>
              <a:rPr lang="en-US" altLang="zh-CN"/>
              <a:t> </a:t>
            </a:r>
            <a:endParaRPr lang="en-US" altLang="zh-CN"/>
          </a:p>
          <a:p>
            <a:endParaRPr lang="zh-CN" altLang="en-US"/>
          </a:p>
          <a:p>
            <a:r>
              <a:rPr lang="zh-CN" altLang="en-US" sz="2000"/>
              <a:t>Each node in the graph is an instruction</a:t>
            </a:r>
            <a:endParaRPr lang="zh-CN" altLang="en-US" sz="2000"/>
          </a:p>
          <a:p>
            <a:r>
              <a:rPr lang="en-US" altLang="zh-CN" sz="2000"/>
              <a:t>T</a:t>
            </a:r>
            <a:r>
              <a:rPr lang="zh-CN" altLang="en-US" sz="2000"/>
              <a:t>he</a:t>
            </a:r>
            <a:r>
              <a:rPr lang="en-US" altLang="zh-CN" sz="2000"/>
              <a:t> </a:t>
            </a:r>
            <a:r>
              <a:rPr lang="zh-CN" altLang="en-US" sz="2000"/>
              <a:t>arcs between nodes encode static data dependences</a:t>
            </a:r>
            <a:endParaRPr lang="zh-CN" altLang="en-US" sz="2000"/>
          </a:p>
          <a:p>
            <a:r>
              <a:rPr lang="en-US" altLang="zh-CN" sz="2000"/>
              <a:t>Using  “←” to map</a:t>
            </a:r>
            <a:endParaRPr lang="en-US" altLang="zh-CN" sz="2000"/>
          </a:p>
          <a:p>
            <a:endParaRPr lang="en-US" altLang="zh-CN" sz="2000"/>
          </a:p>
          <a:p>
            <a:r>
              <a:rPr lang="zh-CN" altLang="en-US" sz="2000"/>
              <a:t>register names</a:t>
            </a:r>
            <a:r>
              <a:rPr lang="en-US" altLang="zh-CN" sz="2000"/>
              <a:t> </a:t>
            </a:r>
            <a:r>
              <a:rPr lang="zh-CN" altLang="en-US" sz="2000"/>
              <a:t>do not</a:t>
            </a:r>
            <a:r>
              <a:rPr lang="en-US" altLang="zh-CN" sz="2000"/>
              <a:t> </a:t>
            </a:r>
            <a:r>
              <a:rPr lang="zh-CN" altLang="en-US" sz="2000"/>
              <a:t>correspond to a specific architectural entity</a:t>
            </a:r>
            <a:endParaRPr lang="zh-CN" altLang="en-US" sz="2000"/>
          </a:p>
          <a:p>
            <a:r>
              <a:rPr lang="zh-CN" altLang="en-US" sz="2000"/>
              <a:t>the order of instructions does not affect their execution</a:t>
            </a:r>
            <a:endParaRPr lang="zh-CN" altLang="en-US" sz="20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1325" y="705485"/>
            <a:ext cx="2019300" cy="4318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6675" y="1744980"/>
            <a:ext cx="2698750" cy="31159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8870" y="5307330"/>
            <a:ext cx="3352800" cy="1143000"/>
          </a:xfrm>
          <a:prstGeom prst="rect">
            <a:avLst/>
          </a:prstGeom>
        </p:spPr>
      </p:pic>
      <p:sp>
        <p:nvSpPr>
          <p:cNvPr id="8" name="下箭头 7"/>
          <p:cNvSpPr/>
          <p:nvPr/>
        </p:nvSpPr>
        <p:spPr>
          <a:xfrm>
            <a:off x="10241915" y="1265555"/>
            <a:ext cx="346710" cy="431800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下箭头 8"/>
          <p:cNvSpPr/>
          <p:nvPr/>
        </p:nvSpPr>
        <p:spPr>
          <a:xfrm>
            <a:off x="10241915" y="4860925"/>
            <a:ext cx="346710" cy="431800"/>
          </a:xfrm>
          <a:prstGeom prst="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图像(1)"/>
          <p:cNvPicPr>
            <a:picLocks noChangeAspect="1"/>
          </p:cNvPicPr>
          <p:nvPr/>
        </p:nvPicPr>
        <p:blipFill>
          <a:blip r:embed="rId1"/>
          <a:srcRect l="-2508" t="-2971"/>
          <a:stretch>
            <a:fillRect/>
          </a:stretch>
        </p:blipFill>
        <p:spPr>
          <a:xfrm>
            <a:off x="4913630" y="1715770"/>
            <a:ext cx="6990080" cy="368744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The WaveScalar ISA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4476115" cy="4211955"/>
          </a:xfrm>
        </p:spPr>
        <p:txBody>
          <a:bodyPr>
            <a:normAutofit lnSpcReduction="10000"/>
          </a:bodyPr>
          <a:p>
            <a:r>
              <a:rPr lang="zh-CN" altLang="en-US"/>
              <a:t>Control Flow</a:t>
            </a:r>
            <a:r>
              <a:rPr lang="en-US" altLang="zh-CN"/>
              <a:t> </a:t>
            </a:r>
            <a:endParaRPr lang="zh-CN" altLang="en-US">
              <a:solidFill>
                <a:srgbClr val="FF0000"/>
              </a:solidFill>
            </a:endParaRPr>
          </a:p>
          <a:p>
            <a:pPr lvl="1"/>
            <a:r>
              <a:rPr lang="en-US" altLang="zh-CN"/>
              <a:t>S</a:t>
            </a:r>
            <a:r>
              <a:rPr lang="zh-CN" altLang="en-US"/>
              <a:t>teer</a:t>
            </a:r>
            <a:endParaRPr lang="zh-CN" altLang="en-US"/>
          </a:p>
          <a:p>
            <a:pPr lvl="1"/>
            <a:endParaRPr lang="zh-CN" altLang="en-US"/>
          </a:p>
          <a:p>
            <a:pPr lvl="1"/>
            <a:r>
              <a:rPr lang="zh-CN" altLang="en-US"/>
              <a:t>predication </a:t>
            </a:r>
            <a:r>
              <a:rPr lang="en-US" altLang="zh-CN"/>
              <a:t>and </a:t>
            </a:r>
            <a:r>
              <a:rPr lang="zh-CN" altLang="en-US"/>
              <a:t>discard</a:t>
            </a:r>
            <a:endParaRPr lang="zh-CN" altLang="en-US"/>
          </a:p>
          <a:p>
            <a:pPr lvl="1"/>
            <a:endParaRPr lang="zh-CN" altLang="en-US"/>
          </a:p>
          <a:p>
            <a:pPr lvl="1"/>
            <a:endParaRPr lang="zh-CN" altLang="en-US"/>
          </a:p>
          <a:p>
            <a:pPr lvl="1"/>
            <a:r>
              <a:rPr lang="en-US" altLang="zh-CN"/>
              <a:t>B</a:t>
            </a:r>
            <a:r>
              <a:rPr lang="zh-CN" altLang="en-US"/>
              <a:t>oth cases must contain a control instruction for each live value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The WaveScalar ISA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1066145" cy="4398645"/>
          </a:xfrm>
        </p:spPr>
        <p:txBody>
          <a:bodyPr>
            <a:normAutofit fontScale="90000" lnSpcReduction="10000"/>
          </a:bodyPr>
          <a:p>
            <a:r>
              <a:rPr lang="zh-CN" altLang="en-US"/>
              <a:t>Loops and </a:t>
            </a:r>
            <a:r>
              <a:rPr lang="zh-CN" altLang="en-US">
                <a:solidFill>
                  <a:srgbClr val="FF0000"/>
                </a:solidFill>
              </a:rPr>
              <a:t>Waves</a:t>
            </a:r>
            <a:endParaRPr lang="zh-CN" altLang="en-US">
              <a:solidFill>
                <a:srgbClr val="FF0000"/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N</a:t>
            </a:r>
            <a:r>
              <a:rPr lang="zh-CN" altLang="en-US">
                <a:solidFill>
                  <a:schemeClr val="tx1"/>
                </a:solidFill>
              </a:rPr>
              <a:t>o guarantee about </a:t>
            </a:r>
            <a:r>
              <a:rPr lang="en-US" altLang="zh-CN">
                <a:solidFill>
                  <a:schemeClr val="tx1"/>
                </a:solidFill>
              </a:rPr>
              <a:t>the time</a:t>
            </a:r>
            <a:r>
              <a:rPr lang="zh-CN" altLang="en-US">
                <a:solidFill>
                  <a:schemeClr val="tx1"/>
                </a:solidFill>
              </a:rPr>
              <a:t> for </a:t>
            </a:r>
            <a:r>
              <a:rPr lang="en-US" altLang="zh-CN">
                <a:solidFill>
                  <a:schemeClr val="tx1"/>
                </a:solidFill>
              </a:rPr>
              <a:t>a </a:t>
            </a:r>
            <a:r>
              <a:rPr lang="zh-CN" altLang="en-US">
                <a:solidFill>
                  <a:schemeClr val="tx1"/>
                </a:solidFill>
              </a:rPr>
              <a:t>data value to flow along a given dataflow arc.</a:t>
            </a:r>
            <a:endParaRPr lang="zh-CN" altLang="en-US">
              <a:solidFill>
                <a:schemeClr val="tx1"/>
              </a:solidFill>
            </a:endParaRPr>
          </a:p>
          <a:p>
            <a:pPr lvl="1"/>
            <a:endParaRPr lang="zh-CN" altLang="en-US">
              <a:solidFill>
                <a:schemeClr val="tx1"/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S</a:t>
            </a:r>
            <a:r>
              <a:rPr lang="zh-CN" altLang="en-US">
                <a:solidFill>
                  <a:schemeClr val="tx1"/>
                </a:solidFill>
              </a:rPr>
              <a:t>tatic</a:t>
            </a:r>
            <a:r>
              <a:rPr lang="en-US" altLang="zh-CN">
                <a:solidFill>
                  <a:schemeClr val="tx1"/>
                </a:solidFill>
              </a:rPr>
              <a:t> </a:t>
            </a:r>
            <a:r>
              <a:rPr lang="zh-CN" altLang="en-US">
                <a:solidFill>
                  <a:schemeClr val="tx1"/>
                </a:solidFill>
              </a:rPr>
              <a:t>dataflow</a:t>
            </a:r>
            <a:r>
              <a:rPr lang="en-US" altLang="zh-CN">
                <a:solidFill>
                  <a:schemeClr val="tx1"/>
                </a:solidFill>
              </a:rPr>
              <a:t> way</a:t>
            </a:r>
            <a:endParaRPr lang="en-US" altLang="zh-CN">
              <a:solidFill>
                <a:schemeClr val="tx1"/>
              </a:solidFill>
            </a:endParaRPr>
          </a:p>
          <a:p>
            <a:pPr lvl="1"/>
            <a:endParaRPr lang="en-US" altLang="zh-CN">
              <a:solidFill>
                <a:schemeClr val="tx1"/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Dynamic dataflow way(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differ in how they manage and assign tags to values)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lvl="1"/>
            <a:endParaRPr lang="en-US" altLang="zh-CN">
              <a:solidFill>
                <a:schemeClr val="tx1"/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Wavescalar use wave number(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similar to hyperblocks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 but are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more general)</a:t>
            </a:r>
            <a:endParaRPr lang="en-US" altLang="zh-CN">
              <a:solidFill>
                <a:schemeClr val="tx1"/>
              </a:solidFill>
            </a:endParaRPr>
          </a:p>
          <a:p>
            <a:pPr lvl="1"/>
            <a:endParaRPr lang="en-US" altLang="zh-CN">
              <a:solidFill>
                <a:schemeClr val="tx1"/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Contain control-flow joins and have more than one entrance. </a:t>
            </a:r>
            <a:endParaRPr lang="en-US" altLang="zh-CN">
              <a:solidFill>
                <a:schemeClr val="tx1"/>
              </a:solidFill>
            </a:endParaRPr>
          </a:p>
          <a:p>
            <a:pPr lvl="1"/>
            <a:endParaRPr lang="en-US" altLang="zh-CN">
              <a:solidFill>
                <a:schemeClr val="tx1"/>
              </a:solidFill>
            </a:endParaRPr>
          </a:p>
          <a:p>
            <a:pPr lvl="1"/>
            <a:r>
              <a:rPr lang="en-US" altLang="zh-CN">
                <a:solidFill>
                  <a:schemeClr val="tx1"/>
                </a:solidFill>
              </a:rPr>
              <a:t>Cannot contain loops.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PLACING_PICTURE_USER_VIEWPORT" val="{&quot;height&quot;:5115,&quot;width&quot;:6525}"/>
</p:tagLst>
</file>

<file path=ppt/tags/tag20.xml><?xml version="1.0" encoding="utf-8"?>
<p:tagLst xmlns:p="http://schemas.openxmlformats.org/presentationml/2006/main">
  <p:tag name="KSO_WM_BEAUTIFY_FLAG" val="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70.xml><?xml version="1.0" encoding="utf-8"?>
<p:tagLst xmlns:p="http://schemas.openxmlformats.org/presentationml/2006/main">
  <p:tag name="KSO_WM_BEAUTIFY_FLAG" val="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commondata" val="eyJoZGlkIjoiMmM3ZDUwYWJhOWMzNTUxZjRiODQ0NjUzNTI0ZjEyYzIifQ==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4704</Words>
  <Application>WPS 演示</Application>
  <PresentationFormat>宽屏</PresentationFormat>
  <Paragraphs>425</Paragraphs>
  <Slides>29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0" baseType="lpstr">
      <vt:lpstr>Arial</vt:lpstr>
      <vt:lpstr>宋体</vt:lpstr>
      <vt:lpstr>Wingdings</vt:lpstr>
      <vt:lpstr>Calibri</vt:lpstr>
      <vt:lpstr>Helvetica Neue</vt:lpstr>
      <vt:lpstr>微软雅黑</vt:lpstr>
      <vt:lpstr>汉仪旗黑</vt:lpstr>
      <vt:lpstr>宋体</vt:lpstr>
      <vt:lpstr>Arial Unicode MS</vt:lpstr>
      <vt:lpstr>汉仪书宋二KW</vt:lpstr>
      <vt:lpstr>WPS</vt:lpstr>
      <vt:lpstr>WaveScalar &amp; TSP</vt:lpstr>
      <vt:lpstr>WaveScalar</vt:lpstr>
      <vt:lpstr>Background</vt:lpstr>
      <vt:lpstr>Motivation</vt:lpstr>
      <vt:lpstr>Motivation</vt:lpstr>
      <vt:lpstr>Prior Dataflow Architecture</vt:lpstr>
      <vt:lpstr>The WaveScalar ISA</vt:lpstr>
      <vt:lpstr>The WaveScalar ISA</vt:lpstr>
      <vt:lpstr>The WaveScalar ISA</vt:lpstr>
      <vt:lpstr>The WaveScalar ISA</vt:lpstr>
      <vt:lpstr>The WaveScalar ISA</vt:lpstr>
      <vt:lpstr>The WaveCache</vt:lpstr>
      <vt:lpstr>Example</vt:lpstr>
      <vt:lpstr>Example</vt:lpstr>
      <vt:lpstr>Example</vt:lpstr>
      <vt:lpstr>Results</vt:lpstr>
      <vt:lpstr>Conclusion</vt:lpstr>
      <vt:lpstr>Groq: A Tensor Streaming Processor (TSP) Architecture</vt:lpstr>
      <vt:lpstr>Background &amp; Motivation</vt:lpstr>
      <vt:lpstr>Novelty</vt:lpstr>
      <vt:lpstr>Novelty</vt:lpstr>
      <vt:lpstr>Novelty</vt:lpstr>
      <vt:lpstr>PowerPoint 演示文稿</vt:lpstr>
      <vt:lpstr>Inside the Superlane</vt:lpstr>
      <vt:lpstr>Architecture Overview</vt:lpstr>
      <vt:lpstr>PowerPoint 演示文稿</vt:lpstr>
      <vt:lpstr>Evaluations</vt:lpstr>
      <vt:lpstr>Difficulty in Coding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xugonglin</dc:creator>
  <cp:lastModifiedBy>徐塨霖</cp:lastModifiedBy>
  <cp:revision>69</cp:revision>
  <dcterms:created xsi:type="dcterms:W3CDTF">2023-12-29T08:03:40Z</dcterms:created>
  <dcterms:modified xsi:type="dcterms:W3CDTF">2023-12-29T08:03:40Z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2052-6.4.0.8550</vt:lpwstr>
  </property>
  <property fmtid="{D5CDD505-2E9C-101B-9397-08002B2CF9AE}" pid="3" name="ICV">
    <vt:lpwstr>DF54993A9AD02ADC5C7D8E652C88D1D0_43</vt:lpwstr>
  </property>
</Properties>
</file>

<file path=docProps/thumbnail.jpeg>
</file>